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0" r:id="rId3"/>
    <p:sldId id="293" r:id="rId4"/>
    <p:sldId id="289" r:id="rId5"/>
    <p:sldId id="290" r:id="rId6"/>
    <p:sldId id="291" r:id="rId7"/>
    <p:sldId id="292" r:id="rId8"/>
    <p:sldId id="271" r:id="rId9"/>
    <p:sldId id="272" r:id="rId10"/>
    <p:sldId id="273" r:id="rId11"/>
    <p:sldId id="284" r:id="rId12"/>
    <p:sldId id="285" r:id="rId13"/>
    <p:sldId id="286" r:id="rId14"/>
    <p:sldId id="275" r:id="rId15"/>
    <p:sldId id="280" r:id="rId16"/>
    <p:sldId id="279" r:id="rId17"/>
    <p:sldId id="276" r:id="rId18"/>
    <p:sldId id="281" r:id="rId19"/>
    <p:sldId id="282" r:id="rId20"/>
    <p:sldId id="283" r:id="rId21"/>
    <p:sldId id="294" r:id="rId22"/>
    <p:sldId id="295" r:id="rId23"/>
    <p:sldId id="269" r:id="rId24"/>
    <p:sldId id="257" r:id="rId25"/>
    <p:sldId id="259" r:id="rId26"/>
    <p:sldId id="260" r:id="rId27"/>
    <p:sldId id="262" r:id="rId28"/>
    <p:sldId id="266" r:id="rId29"/>
    <p:sldId id="26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/>
    <p:restoredTop sz="94676"/>
  </p:normalViewPr>
  <p:slideViewPr>
    <p:cSldViewPr snapToGrid="0" snapToObjects="1">
      <p:cViewPr varScale="1">
        <p:scale>
          <a:sx n="112" d="100"/>
          <a:sy n="112" d="100"/>
        </p:scale>
        <p:origin x="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68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9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5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6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16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8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178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3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1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29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030D6-3DB2-704D-A421-FD27F14F5F8A}" type="datetimeFigureOut">
              <a:rPr lang="en-US" smtClean="0"/>
              <a:t>3/23/18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5998E-7D5D-6649-866D-5D47D4CB0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10" Type="http://schemas.openxmlformats.org/officeDocument/2006/relationships/image" Target="../media/image7.emf"/><Relationship Id="rId4" Type="http://schemas.openxmlformats.org/officeDocument/2006/relationships/image" Target="../media/image2.emf"/><Relationship Id="rId9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10" Type="http://schemas.openxmlformats.org/officeDocument/2006/relationships/image" Target="../media/image7.emf"/><Relationship Id="rId4" Type="http://schemas.openxmlformats.org/officeDocument/2006/relationships/image" Target="../media/image2.emf"/><Relationship Id="rId9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3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801.04317" TargetMode="External"/><Relationship Id="rId2" Type="http://schemas.openxmlformats.org/officeDocument/2006/relationships/hyperlink" Target="https://arxiv.org/abs/1803.0318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42.emf"/><Relationship Id="rId7" Type="http://schemas.openxmlformats.org/officeDocument/2006/relationships/image" Target="../media/image3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2.emf"/><Relationship Id="rId10" Type="http://schemas.openxmlformats.org/officeDocument/2006/relationships/image" Target="../media/image49.png"/><Relationship Id="rId4" Type="http://schemas.openxmlformats.org/officeDocument/2006/relationships/image" Target="../media/image1.emf"/><Relationship Id="rId9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B5913-1B7E-C54A-AC9B-DEE8F0F635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 (A/m) and uniform winding surface separations scans in QHS46 AND QAS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E6BD6-18D3-E54C-97EF-2F5196A117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John Schmitt</a:t>
            </a:r>
          </a:p>
          <a:p>
            <a:r>
              <a:rPr lang="en-US" dirty="0"/>
              <a:t>Madison, WI</a:t>
            </a:r>
          </a:p>
          <a:p>
            <a:r>
              <a:rPr lang="en-US" dirty="0"/>
              <a:t>2018-March-23</a:t>
            </a:r>
          </a:p>
        </p:txBody>
      </p:sp>
    </p:spTree>
    <p:extLst>
      <p:ext uri="{BB962C8B-B14F-4D97-AF65-F5344CB8AC3E}">
        <p14:creationId xmlns:p14="http://schemas.microsoft.com/office/powerpoint/2010/main" val="2816620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43C41-02D0-0D46-85FB-5686DD5EA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2144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30AE6-015C-2647-84FE-E24D3995E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14499"/>
            <a:ext cx="7886700" cy="44624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2-slide summary of old material </a:t>
            </a:r>
          </a:p>
          <a:p>
            <a:r>
              <a:rPr lang="en-US" dirty="0"/>
              <a:t>These slides -&gt; Cut coils, look at equilibrium</a:t>
            </a:r>
          </a:p>
          <a:p>
            <a:pPr lvl="1"/>
            <a:r>
              <a:rPr lang="en-US" dirty="0"/>
              <a:t>QHS46 </a:t>
            </a:r>
          </a:p>
          <a:p>
            <a:pPr lvl="2"/>
            <a:r>
              <a:rPr lang="en-US" dirty="0"/>
              <a:t>K - Separation scan</a:t>
            </a:r>
          </a:p>
          <a:p>
            <a:pPr lvl="2"/>
            <a:r>
              <a:rPr lang="en-US" dirty="0"/>
              <a:t># of Coils</a:t>
            </a:r>
          </a:p>
          <a:p>
            <a:pPr lvl="1"/>
            <a:r>
              <a:rPr lang="en-US" dirty="0"/>
              <a:t>QAS</a:t>
            </a:r>
          </a:p>
          <a:p>
            <a:pPr lvl="2"/>
            <a:r>
              <a:rPr lang="en-US" dirty="0"/>
              <a:t>K - Separation scan</a:t>
            </a:r>
          </a:p>
          <a:p>
            <a:pPr lvl="2"/>
            <a:r>
              <a:rPr lang="en-US" dirty="0"/>
              <a:t># of Coils</a:t>
            </a:r>
          </a:p>
          <a:p>
            <a:endParaRPr lang="en-US" dirty="0"/>
          </a:p>
          <a:p>
            <a:r>
              <a:rPr lang="en-US" dirty="0"/>
              <a:t>To-do list</a:t>
            </a:r>
          </a:p>
          <a:p>
            <a:endParaRPr lang="en-US" dirty="0"/>
          </a:p>
          <a:p>
            <a:r>
              <a:rPr lang="en-US" dirty="0"/>
              <a:t>Backup slides at end</a:t>
            </a:r>
          </a:p>
        </p:txBody>
      </p:sp>
    </p:spTree>
    <p:extLst>
      <p:ext uri="{BB962C8B-B14F-4D97-AF65-F5344CB8AC3E}">
        <p14:creationId xmlns:p14="http://schemas.microsoft.com/office/powerpoint/2010/main" val="105905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FF6C4-54DE-FB43-A9D9-3523A8C1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9629"/>
            <a:ext cx="7886700" cy="714895"/>
          </a:xfrm>
        </p:spPr>
        <p:txBody>
          <a:bodyPr>
            <a:normAutofit/>
          </a:bodyPr>
          <a:lstStyle/>
          <a:p>
            <a:r>
              <a:rPr lang="en-US" dirty="0"/>
              <a:t>Background about REGCOIL</a:t>
            </a:r>
            <a:r>
              <a:rPr lang="en-US" baseline="30000" dirty="0"/>
              <a:t>1,2</a:t>
            </a:r>
            <a:r>
              <a:rPr lang="en-US" dirty="0"/>
              <a:t>, 1</a:t>
            </a:r>
            <a:endParaRPr lang="en-US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6C5186-238B-F348-AF19-F68EF43D7C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2756" y="1047404"/>
                <a:ext cx="8911244" cy="5129559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‘Regularized NESCOIL’ (REGCOIL) finds the current potential,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dirty="0"/>
                  <a:t>,  on a winding surface such that the following function is minimized: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Normal component of B on the </a:t>
                </a:r>
                <a:r>
                  <a:rPr lang="en-US" i="1" dirty="0"/>
                  <a:t>plasma</a:t>
                </a:r>
                <a:r>
                  <a:rPr lang="en-US" dirty="0"/>
                  <a:t> </a:t>
                </a:r>
                <a:r>
                  <a:rPr lang="en-US" i="1" dirty="0"/>
                  <a:t>surface: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𝑛𝑜𝑟𝑚𝑎𝑙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Current density on the winding surface: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/>
                      <m:t>Surface</m:t>
                    </m:r>
                    <m:r>
                      <m:rPr>
                        <m:nor/>
                      </m:rPr>
                      <a:rPr lang="en-US" b="0" i="0" dirty="0" smtClean="0"/>
                      <m:t>−</m:t>
                    </m:r>
                    <m:r>
                      <m:rPr>
                        <m:nor/>
                      </m:rPr>
                      <a:rPr lang="en-US" b="0" i="0" dirty="0" smtClean="0"/>
                      <m:t>average</m:t>
                    </m:r>
                    <m:r>
                      <m:rPr>
                        <m:nor/>
                      </m:rPr>
                      <a:rPr lang="en-US" b="0" i="0" dirty="0" smtClean="0"/>
                      <m:t>−</m:t>
                    </m:r>
                    <m:r>
                      <m:rPr>
                        <m:nor/>
                      </m:rPr>
                      <a:rPr lang="en-US" b="0" i="0" dirty="0" smtClean="0"/>
                      <m:t>squared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current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density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/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b="0" i="0" dirty="0" smtClean="0"/>
                      <m:t>on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the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1" dirty="0" smtClean="0"/>
                      <m:t>winding</m:t>
                    </m:r>
                    <m:r>
                      <m:rPr>
                        <m:nor/>
                      </m:rPr>
                      <a:rPr lang="en-US" b="0" i="1" dirty="0" smtClean="0"/>
                      <m:t> </m:t>
                    </m:r>
                    <m:r>
                      <m:rPr>
                        <m:nor/>
                      </m:rPr>
                      <a:rPr lang="en-US" b="0" i="1" dirty="0" smtClean="0"/>
                      <m:t>surface</m:t>
                    </m:r>
                  </m:oMath>
                </a14:m>
                <a:endParaRPr lang="en-US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/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solidFill>
                      <a:schemeClr val="accent1"/>
                    </a:solidFill>
                  </a:rPr>
                  <a:t>Hypothesis: The inverse distance between coils scales with</a:t>
                </a:r>
                <a:r>
                  <a:rPr lang="en-US" i="1" dirty="0">
                    <a:solidFill>
                      <a:schemeClr val="accent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Regularization parameter: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Larger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(more regularization) leads to less complicated current potential contours (‘less harmonic content’), but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increases</a:t>
                </a:r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6C5186-238B-F348-AF19-F68EF43D7C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756" y="1047404"/>
                <a:ext cx="8911244" cy="5129559"/>
              </a:xfrm>
              <a:blipFill>
                <a:blip r:embed="rId2"/>
                <a:stretch>
                  <a:fillRect l="-711" t="-1975" r="-1280" b="-11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65D68C3-E027-6845-A1A0-3170A1859F60}"/>
              </a:ext>
            </a:extLst>
          </p:cNvPr>
          <p:cNvSpPr txBox="1"/>
          <p:nvPr/>
        </p:nvSpPr>
        <p:spPr>
          <a:xfrm>
            <a:off x="3657600" y="6231251"/>
            <a:ext cx="5256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1 </a:t>
            </a:r>
            <a:r>
              <a:rPr lang="en-US" dirty="0"/>
              <a:t>M. </a:t>
            </a:r>
            <a:r>
              <a:rPr lang="en-US" dirty="0" err="1"/>
              <a:t>Landreman</a:t>
            </a:r>
            <a:r>
              <a:rPr lang="en-US" dirty="0"/>
              <a:t>, Nuclear Fusion </a:t>
            </a:r>
            <a:r>
              <a:rPr lang="en-US" b="1" dirty="0"/>
              <a:t>57</a:t>
            </a:r>
            <a:r>
              <a:rPr lang="en-US" dirty="0"/>
              <a:t>, 046003 (2017).</a:t>
            </a:r>
          </a:p>
          <a:p>
            <a:r>
              <a:rPr lang="en-US" baseline="30000" dirty="0"/>
              <a:t>2 </a:t>
            </a:r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landreman</a:t>
            </a:r>
            <a:r>
              <a:rPr lang="en-US" dirty="0"/>
              <a:t>/</a:t>
            </a:r>
            <a:r>
              <a:rPr lang="en-US" dirty="0" err="1"/>
              <a:t>regcoil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94606-9DA9-2A4C-B04C-C78E2DD596CE}"/>
              </a:ext>
            </a:extLst>
          </p:cNvPr>
          <p:cNvSpPr txBox="1"/>
          <p:nvPr/>
        </p:nvSpPr>
        <p:spPr>
          <a:xfrm>
            <a:off x="7273141" y="3910176"/>
            <a:ext cx="13933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</a:rPr>
              <a:t>(Check Normalization)</a:t>
            </a:r>
          </a:p>
        </p:txBody>
      </p:sp>
    </p:spTree>
    <p:extLst>
      <p:ext uri="{BB962C8B-B14F-4D97-AF65-F5344CB8AC3E}">
        <p14:creationId xmlns:p14="http://schemas.microsoft.com/office/powerpoint/2010/main" val="2897049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F025D90-FDED-A241-8640-86B43B700A4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4306" y="125731"/>
                <a:ext cx="7958135" cy="1110354"/>
              </a:xfrm>
            </p:spPr>
            <p:txBody>
              <a:bodyPr>
                <a:noAutofit/>
              </a:bodyPr>
              <a:lstStyle/>
              <a:p>
                <a:r>
                  <a:rPr lang="en-US" sz="2800" dirty="0"/>
                  <a:t>REGCOIL with STELLOPT</a:t>
                </a:r>
                <a:br>
                  <a:rPr lang="en-US" sz="2800" dirty="0"/>
                </a:br>
                <a:r>
                  <a:rPr lang="en-US" sz="2800" dirty="0"/>
                  <a:t>QHS46 and QAS configurations show that optimal separation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800" dirty="0"/>
                  <a:t> asymptote above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𝑐𝑟𝑖𝑡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F025D90-FDED-A241-8640-86B43B700A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4306" y="125731"/>
                <a:ext cx="7958135" cy="1110354"/>
              </a:xfrm>
              <a:blipFill>
                <a:blip r:embed="rId2"/>
                <a:stretch>
                  <a:fillRect l="-1754" t="-13636" b="-2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08C0D-ED24-0040-BEFC-97D278D7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90" y="1504574"/>
            <a:ext cx="5655310" cy="95779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Scans complete for ‘separation’, the uniform distance between plasma and winding surface</a:t>
            </a:r>
          </a:p>
          <a:p>
            <a:r>
              <a:rPr lang="en-US" dirty="0"/>
              <a:t>Winding surface have geometric difficulties for largest separations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5AD3CB-222D-4C4A-A6FD-BF8846AC9F6E}"/>
              </a:ext>
            </a:extLst>
          </p:cNvPr>
          <p:cNvPicPr/>
          <p:nvPr/>
        </p:nvPicPr>
        <p:blipFill rotWithShape="1">
          <a:blip r:embed="rId3"/>
          <a:srcRect l="6228" t="16712" r="16408" b="15963"/>
          <a:stretch/>
        </p:blipFill>
        <p:spPr>
          <a:xfrm>
            <a:off x="513951" y="4793964"/>
            <a:ext cx="3194684" cy="16793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5F9AFA-FB5C-7542-A2E1-278304F8BF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89" t="22594" r="16402" b="12239"/>
          <a:stretch/>
        </p:blipFill>
        <p:spPr>
          <a:xfrm>
            <a:off x="960121" y="2722055"/>
            <a:ext cx="2594610" cy="1558902"/>
          </a:xfrm>
          <a:prstGeom prst="rect">
            <a:avLst/>
          </a:prstGeom>
        </p:spPr>
      </p:pic>
      <p:pic>
        <p:nvPicPr>
          <p:cNvPr id="14" name="Picture 13" descr="AU vertical logo.jpg">
            <a:extLst>
              <a:ext uri="{FF2B5EF4-FFF2-40B4-BE49-F238E27FC236}">
                <a16:creationId xmlns:a16="http://schemas.microsoft.com/office/drawing/2014/main" id="{7D3218F5-3720-B144-A8BB-D22632B3B0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7021" y="92885"/>
            <a:ext cx="1031559" cy="959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F90A12-33A9-2B46-9BF1-DA4E6C039B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0" t="812" r="5321" b="-812"/>
          <a:stretch/>
        </p:blipFill>
        <p:spPr>
          <a:xfrm>
            <a:off x="3813253" y="4558728"/>
            <a:ext cx="2541032" cy="21498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1B90C3-4014-E14A-871C-5AD17B65E4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345"/>
          <a:stretch/>
        </p:blipFill>
        <p:spPr>
          <a:xfrm>
            <a:off x="3826528" y="2426593"/>
            <a:ext cx="2488722" cy="21498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6ED65FF2-D749-0A49-85E9-EAE64E5252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02238" y="1366454"/>
                <a:ext cx="1596072" cy="98312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vert="horz" lIns="91440" tIns="45720" rIns="91440" bIns="45720" rtlCol="0">
                <a:normAutofit fontScale="47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𝑐𝑟𝑖𝑡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QHS: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5.6 MA / m</a:t>
                </a:r>
              </a:p>
              <a:p>
                <a:pPr marL="0" indent="0">
                  <a:buNone/>
                </a:pPr>
                <a:r>
                  <a:rPr lang="en-US" dirty="0"/>
                  <a:t>QAS: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 </m:t>
                    </m:r>
                  </m:oMath>
                </a14:m>
                <a:r>
                  <a:rPr lang="en-US" dirty="0"/>
                  <a:t>2 MA / m</a:t>
                </a: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6ED65FF2-D749-0A49-85E9-EAE64E525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238" y="1366454"/>
                <a:ext cx="1596072" cy="9831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A187D82-99B2-F643-BDB2-821DFB9477EC}"/>
              </a:ext>
            </a:extLst>
          </p:cNvPr>
          <p:cNvSpPr txBox="1">
            <a:spLocks/>
          </p:cNvSpPr>
          <p:nvPr/>
        </p:nvSpPr>
        <p:spPr>
          <a:xfrm>
            <a:off x="105163" y="2673509"/>
            <a:ext cx="854958" cy="4240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QAS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5E2DD65-2834-1D46-BFB3-E42E5750F29F}"/>
              </a:ext>
            </a:extLst>
          </p:cNvPr>
          <p:cNvSpPr txBox="1">
            <a:spLocks/>
          </p:cNvSpPr>
          <p:nvPr/>
        </p:nvSpPr>
        <p:spPr>
          <a:xfrm>
            <a:off x="90095" y="4609226"/>
            <a:ext cx="1171335" cy="4894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QHS46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6C2BD28-BD4C-E04D-A4D4-434B98F4183D}"/>
              </a:ext>
            </a:extLst>
          </p:cNvPr>
          <p:cNvCxnSpPr/>
          <p:nvPr/>
        </p:nvCxnSpPr>
        <p:spPr>
          <a:xfrm>
            <a:off x="4857055" y="3125240"/>
            <a:ext cx="845820" cy="594360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5EE60BE-3905-8740-AD6D-F44603D3AB21}"/>
              </a:ext>
            </a:extLst>
          </p:cNvPr>
          <p:cNvSpPr txBox="1"/>
          <p:nvPr/>
        </p:nvSpPr>
        <p:spPr>
          <a:xfrm rot="2057529">
            <a:off x="4548413" y="2941468"/>
            <a:ext cx="1627431" cy="40011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Increasing RMS current density on winding surface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F5B651-EFD9-7341-B456-0A321E0F276B}"/>
              </a:ext>
            </a:extLst>
          </p:cNvPr>
          <p:cNvCxnSpPr/>
          <p:nvPr/>
        </p:nvCxnSpPr>
        <p:spPr>
          <a:xfrm>
            <a:off x="4824979" y="5200534"/>
            <a:ext cx="845820" cy="594360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543FEBF-D94A-0249-84CD-DA1B1E7BCB94}"/>
              </a:ext>
            </a:extLst>
          </p:cNvPr>
          <p:cNvSpPr txBox="1"/>
          <p:nvPr/>
        </p:nvSpPr>
        <p:spPr>
          <a:xfrm rot="2057529">
            <a:off x="4631538" y="5116633"/>
            <a:ext cx="1627431" cy="40011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Increasing RMS current density on winding surface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A1A7C5-37F8-0042-B4CD-F67F30B5BF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0274" y="4554282"/>
            <a:ext cx="2540000" cy="222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BEAA3F-0E7D-804B-BB83-8CE4037097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8903" y="2422252"/>
            <a:ext cx="25400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0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F025D90-FDED-A241-8640-86B43B700A4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4306" y="125731"/>
                <a:ext cx="7958135" cy="1110354"/>
              </a:xfrm>
            </p:spPr>
            <p:txBody>
              <a:bodyPr>
                <a:noAutofit/>
              </a:bodyPr>
              <a:lstStyle/>
              <a:p>
                <a:r>
                  <a:rPr lang="en-US" sz="2800" dirty="0"/>
                  <a:t>REGCOIL with STELLOPT</a:t>
                </a:r>
                <a:br>
                  <a:rPr lang="en-US" sz="2800" dirty="0"/>
                </a:br>
                <a:r>
                  <a:rPr lang="en-US" sz="2800" dirty="0"/>
                  <a:t>QHS46 and QAS configurations show that optimal separation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800" dirty="0"/>
                  <a:t> asymptote above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𝑐𝑟𝑖𝑡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F025D90-FDED-A241-8640-86B43B700A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4306" y="125731"/>
                <a:ext cx="7958135" cy="1110354"/>
              </a:xfrm>
              <a:blipFill>
                <a:blip r:embed="rId2"/>
                <a:stretch>
                  <a:fillRect l="-1754" t="-13636" b="-2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08C0D-ED24-0040-BEFC-97D278D7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90" y="1504574"/>
            <a:ext cx="5655310" cy="95779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Scans complete for ‘separation’, the uniform distance between plasma and winding surface</a:t>
            </a:r>
          </a:p>
          <a:p>
            <a:r>
              <a:rPr lang="en-US" dirty="0"/>
              <a:t>Winding surface have geometric difficulties for largest separations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5AD3CB-222D-4C4A-A6FD-BF8846AC9F6E}"/>
              </a:ext>
            </a:extLst>
          </p:cNvPr>
          <p:cNvPicPr/>
          <p:nvPr/>
        </p:nvPicPr>
        <p:blipFill rotWithShape="1">
          <a:blip r:embed="rId3"/>
          <a:srcRect l="6228" t="16712" r="16408" b="15963"/>
          <a:stretch/>
        </p:blipFill>
        <p:spPr>
          <a:xfrm>
            <a:off x="513951" y="4793964"/>
            <a:ext cx="3194684" cy="16793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5F9AFA-FB5C-7542-A2E1-278304F8BF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89" t="22594" r="16402" b="12239"/>
          <a:stretch/>
        </p:blipFill>
        <p:spPr>
          <a:xfrm>
            <a:off x="960121" y="2722055"/>
            <a:ext cx="2594610" cy="1558902"/>
          </a:xfrm>
          <a:prstGeom prst="rect">
            <a:avLst/>
          </a:prstGeom>
        </p:spPr>
      </p:pic>
      <p:pic>
        <p:nvPicPr>
          <p:cNvPr id="14" name="Picture 13" descr="AU vertical logo.jpg">
            <a:extLst>
              <a:ext uri="{FF2B5EF4-FFF2-40B4-BE49-F238E27FC236}">
                <a16:creationId xmlns:a16="http://schemas.microsoft.com/office/drawing/2014/main" id="{7D3218F5-3720-B144-A8BB-D22632B3B0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7021" y="92885"/>
            <a:ext cx="1031559" cy="959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F90A12-33A9-2B46-9BF1-DA4E6C039B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0" t="812" r="5321" b="-812"/>
          <a:stretch/>
        </p:blipFill>
        <p:spPr>
          <a:xfrm>
            <a:off x="3813253" y="4558728"/>
            <a:ext cx="2541032" cy="21498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1B90C3-4014-E14A-871C-5AD17B65E4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345"/>
          <a:stretch/>
        </p:blipFill>
        <p:spPr>
          <a:xfrm>
            <a:off x="3826528" y="2426593"/>
            <a:ext cx="2488722" cy="21498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6ED65FF2-D749-0A49-85E9-EAE64E5252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02238" y="1366454"/>
                <a:ext cx="1596072" cy="98312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vert="horz" lIns="91440" tIns="45720" rIns="91440" bIns="45720" rtlCol="0">
                <a:normAutofit fontScale="47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𝑐𝑟𝑖𝑡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QHS: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5.6 MA / m</a:t>
                </a:r>
              </a:p>
              <a:p>
                <a:pPr marL="0" indent="0">
                  <a:buNone/>
                </a:pPr>
                <a:r>
                  <a:rPr lang="en-US" dirty="0"/>
                  <a:t>QAS: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 </m:t>
                    </m:r>
                  </m:oMath>
                </a14:m>
                <a:r>
                  <a:rPr lang="en-US" dirty="0"/>
                  <a:t>2 MA / m</a:t>
                </a: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6ED65FF2-D749-0A49-85E9-EAE64E525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238" y="1366454"/>
                <a:ext cx="1596072" cy="9831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A187D82-99B2-F643-BDB2-821DFB9477EC}"/>
              </a:ext>
            </a:extLst>
          </p:cNvPr>
          <p:cNvSpPr txBox="1">
            <a:spLocks/>
          </p:cNvSpPr>
          <p:nvPr/>
        </p:nvSpPr>
        <p:spPr>
          <a:xfrm>
            <a:off x="105163" y="2673509"/>
            <a:ext cx="854958" cy="4240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QAS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5E2DD65-2834-1D46-BFB3-E42E5750F29F}"/>
              </a:ext>
            </a:extLst>
          </p:cNvPr>
          <p:cNvSpPr txBox="1">
            <a:spLocks/>
          </p:cNvSpPr>
          <p:nvPr/>
        </p:nvSpPr>
        <p:spPr>
          <a:xfrm>
            <a:off x="90095" y="4609226"/>
            <a:ext cx="1171335" cy="4894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QHS46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6C2BD28-BD4C-E04D-A4D4-434B98F4183D}"/>
              </a:ext>
            </a:extLst>
          </p:cNvPr>
          <p:cNvCxnSpPr/>
          <p:nvPr/>
        </p:nvCxnSpPr>
        <p:spPr>
          <a:xfrm>
            <a:off x="4857055" y="3125240"/>
            <a:ext cx="845820" cy="594360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5EE60BE-3905-8740-AD6D-F44603D3AB21}"/>
              </a:ext>
            </a:extLst>
          </p:cNvPr>
          <p:cNvSpPr txBox="1"/>
          <p:nvPr/>
        </p:nvSpPr>
        <p:spPr>
          <a:xfrm rot="2057529">
            <a:off x="4548413" y="2941468"/>
            <a:ext cx="1627431" cy="40011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Increasing RMS current density on winding surface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F5B651-EFD9-7341-B456-0A321E0F276B}"/>
              </a:ext>
            </a:extLst>
          </p:cNvPr>
          <p:cNvCxnSpPr/>
          <p:nvPr/>
        </p:nvCxnSpPr>
        <p:spPr>
          <a:xfrm>
            <a:off x="4824979" y="5200534"/>
            <a:ext cx="845820" cy="594360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543FEBF-D94A-0249-84CD-DA1B1E7BCB94}"/>
              </a:ext>
            </a:extLst>
          </p:cNvPr>
          <p:cNvSpPr txBox="1"/>
          <p:nvPr/>
        </p:nvSpPr>
        <p:spPr>
          <a:xfrm rot="2057529">
            <a:off x="4631538" y="5116633"/>
            <a:ext cx="1627431" cy="40011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Increasing RMS current density on winding surface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A1A7C5-37F8-0042-B4CD-F67F30B5BF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0274" y="4554282"/>
            <a:ext cx="2540000" cy="222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BEAA3F-0E7D-804B-BB83-8CE4037097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8903" y="2422252"/>
            <a:ext cx="2540000" cy="2222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A8DDCF-F02C-BE47-BFA4-FF928446B135}"/>
              </a:ext>
            </a:extLst>
          </p:cNvPr>
          <p:cNvSpPr/>
          <p:nvPr/>
        </p:nvSpPr>
        <p:spPr>
          <a:xfrm>
            <a:off x="7304049" y="3962470"/>
            <a:ext cx="653642" cy="185783"/>
          </a:xfrm>
          <a:prstGeom prst="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EF7BAB-B129-D44C-80B6-75BA0DBA54C9}"/>
              </a:ext>
            </a:extLst>
          </p:cNvPr>
          <p:cNvSpPr/>
          <p:nvPr/>
        </p:nvSpPr>
        <p:spPr>
          <a:xfrm>
            <a:off x="7159083" y="6200078"/>
            <a:ext cx="515213" cy="345688"/>
          </a:xfrm>
          <a:prstGeom prst="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EDFD81-7A09-884E-B15B-7357CE764F4D}"/>
              </a:ext>
            </a:extLst>
          </p:cNvPr>
          <p:cNvSpPr/>
          <p:nvPr/>
        </p:nvSpPr>
        <p:spPr>
          <a:xfrm rot="1518245">
            <a:off x="7250097" y="4665975"/>
            <a:ext cx="295960" cy="875203"/>
          </a:xfrm>
          <a:prstGeom prst="rect">
            <a:avLst/>
          </a:prstGeom>
          <a:solidFill>
            <a:schemeClr val="accent2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02E104-2536-6D4E-A969-CF8AAE6768DE}"/>
              </a:ext>
            </a:extLst>
          </p:cNvPr>
          <p:cNvSpPr/>
          <p:nvPr/>
        </p:nvSpPr>
        <p:spPr>
          <a:xfrm rot="1716764">
            <a:off x="7381070" y="2778069"/>
            <a:ext cx="377596" cy="930248"/>
          </a:xfrm>
          <a:prstGeom prst="rect">
            <a:avLst/>
          </a:prstGeom>
          <a:solidFill>
            <a:schemeClr val="accent2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E10478-56B7-6C4D-BEAA-A164DD81A99F}"/>
              </a:ext>
            </a:extLst>
          </p:cNvPr>
          <p:cNvSpPr txBox="1"/>
          <p:nvPr/>
        </p:nvSpPr>
        <p:spPr>
          <a:xfrm>
            <a:off x="7674296" y="3324834"/>
            <a:ext cx="970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Inspecting scans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E13E08-D17E-564A-B0B8-6C372039874E}"/>
              </a:ext>
            </a:extLst>
          </p:cNvPr>
          <p:cNvSpPr txBox="1"/>
          <p:nvPr/>
        </p:nvSpPr>
        <p:spPr>
          <a:xfrm>
            <a:off x="7598096" y="5500344"/>
            <a:ext cx="970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Inspecting scans here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F5F8BA0-228B-7040-BF12-F4DA17A2A2BF}"/>
              </a:ext>
            </a:extLst>
          </p:cNvPr>
          <p:cNvCxnSpPr>
            <a:cxnSpLocks/>
            <a:endCxn id="27" idx="3"/>
          </p:cNvCxnSpPr>
          <p:nvPr/>
        </p:nvCxnSpPr>
        <p:spPr>
          <a:xfrm flipH="1" flipV="1">
            <a:off x="7735609" y="3333606"/>
            <a:ext cx="321412" cy="625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35DB1D4-59A6-F345-8262-B30467DD50FC}"/>
              </a:ext>
            </a:extLst>
          </p:cNvPr>
          <p:cNvCxnSpPr>
            <a:cxnSpLocks/>
          </p:cNvCxnSpPr>
          <p:nvPr/>
        </p:nvCxnSpPr>
        <p:spPr>
          <a:xfrm flipH="1" flipV="1">
            <a:off x="7613689" y="5211937"/>
            <a:ext cx="369358" cy="2451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D5DBB32-22DB-A240-BEEA-EC5300FA6667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7798369" y="3848054"/>
            <a:ext cx="361182" cy="432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975D9D2-EA57-8144-A7F7-28AAE3C56B27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7728903" y="6023564"/>
            <a:ext cx="354448" cy="2453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018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8ED33-5D88-0442-AE85-716EADAD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4" y="365127"/>
            <a:ext cx="8575288" cy="839206"/>
          </a:xfrm>
        </p:spPr>
        <p:txBody>
          <a:bodyPr>
            <a:normAutofit fontScale="90000"/>
          </a:bodyPr>
          <a:lstStyle/>
          <a:p>
            <a:r>
              <a:rPr lang="en-US" dirty="0"/>
              <a:t>Next step: Cut coils, look at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A7D7F7-1416-C342-B5DE-5D3EE75747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437291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For each target K</a:t>
                </a:r>
              </a:p>
              <a:p>
                <a:pPr lvl="1"/>
                <a:r>
                  <a:rPr lang="en-US" dirty="0"/>
                  <a:t>Using separation that provides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⁡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𝑛𝑜𝑟𝑚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Generate winding surface (with 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XBNORM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Run 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REGCOIL</a:t>
                </a:r>
                <a:r>
                  <a:rPr lang="en-US" dirty="0"/>
                  <a:t> manually</a:t>
                </a:r>
              </a:p>
              <a:p>
                <a:pPr lvl="2"/>
                <a:r>
                  <a:rPr lang="en-US" dirty="0"/>
                  <a:t>verifying output of 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STELLOPT</a:t>
                </a:r>
              </a:p>
              <a:p>
                <a:pPr lvl="2"/>
                <a:r>
                  <a:rPr lang="en-US" dirty="0"/>
                  <a:t>Generates 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REGCOIL</a:t>
                </a:r>
                <a:r>
                  <a:rPr lang="en-US" dirty="0"/>
                  <a:t> output files – this should be done by 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STELLOPT</a:t>
                </a:r>
                <a:r>
                  <a:rPr lang="en-US" dirty="0"/>
                  <a:t>, but the developer needs to implement it.</a:t>
                </a:r>
              </a:p>
              <a:p>
                <a:pPr lvl="2"/>
                <a:r>
                  <a:rPr lang="en-US" dirty="0"/>
                  <a:t>’Cut coils’ from the 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REGCOIL</a:t>
                </a:r>
                <a:r>
                  <a:rPr lang="en-US" dirty="0"/>
                  <a:t> output (3, 4, 5, or 6)</a:t>
                </a:r>
              </a:p>
              <a:p>
                <a:pPr lvl="2"/>
                <a:r>
                  <a:rPr lang="en-US" dirty="0"/>
                  <a:t>Generate vacuum magnetic grid file for 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VMEC</a:t>
                </a:r>
                <a:r>
                  <a:rPr lang="en-US" dirty="0"/>
                  <a:t> (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XGRID/MGRID/MAKEGRID</a:t>
                </a:r>
                <a:r>
                  <a:rPr lang="en-US" dirty="0"/>
                  <a:t>)</a:t>
                </a:r>
              </a:p>
              <a:p>
                <a:pPr lvl="2"/>
                <a:r>
                  <a:rPr lang="en-US" dirty="0"/>
                  <a:t>Run 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VMEC</a:t>
                </a:r>
                <a:r>
                  <a:rPr lang="en-US" dirty="0"/>
                  <a:t> in free-boundary mode with coil set.</a:t>
                </a:r>
              </a:p>
              <a:p>
                <a:pPr lvl="2"/>
                <a:r>
                  <a:rPr lang="en-US" dirty="0"/>
                  <a:t>Plot the filamentary coils and |B| on ‘boundary’ of the  ‘equilibrium’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A7D7F7-1416-C342-B5DE-5D3EE75747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437291" cy="4351338"/>
              </a:xfrm>
              <a:blipFill>
                <a:blip r:embed="rId2"/>
                <a:stretch>
                  <a:fillRect l="-1201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3924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651A3-DB36-6A41-8FF5-B58E1986B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Number of coils / field period clearly has an impact on the ‘quality’ of the surfaces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80A528-8B12-6048-BA08-77ECCD45E7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At each target K</a:t>
                </a:r>
              </a:p>
              <a:p>
                <a:pPr lvl="1"/>
                <a:r>
                  <a:rPr lang="en-US" dirty="0"/>
                  <a:t>‘More is better’ is true at small separation, not true at large separation</a:t>
                </a:r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𝑐𝑟𝑖𝑡</m:t>
                        </m:r>
                      </m:sub>
                    </m:sSub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Fewer coils provide better equilibria, but not great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For a particular number of coils / field period</a:t>
                </a:r>
              </a:p>
              <a:p>
                <a:pPr lvl="1"/>
                <a:r>
                  <a:rPr lang="en-US" dirty="0"/>
                  <a:t>More is better at small separations</a:t>
                </a:r>
              </a:p>
              <a:p>
                <a:pPr lvl="1"/>
                <a:r>
                  <a:rPr lang="en-US" dirty="0"/>
                  <a:t>As the separation distance increases, fewer coils are better</a:t>
                </a:r>
              </a:p>
              <a:p>
                <a:pPr lvl="1"/>
                <a:r>
                  <a:rPr lang="en-US" dirty="0"/>
                  <a:t>At largest distances, challenges result at inboard-sections</a:t>
                </a:r>
              </a:p>
              <a:p>
                <a:pPr lvl="2"/>
                <a:r>
                  <a:rPr lang="en-US" dirty="0"/>
                  <a:t>Many co-/counter- currents packed into a small space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80A528-8B12-6048-BA08-77ECCD45E7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86" t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636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DE0E3-2375-E644-B521-12A463037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53F383-4C56-1148-865B-6872971A1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69" y="685800"/>
            <a:ext cx="4114800" cy="308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6A400D-6809-D041-A10A-45FAE701C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625755"/>
            <a:ext cx="4114800" cy="3086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4B2C86-D049-4D44-8D00-6DD957331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771900"/>
            <a:ext cx="4114800" cy="3086100"/>
          </a:xfrm>
          <a:prstGeom prst="rect">
            <a:avLst/>
          </a:prstGeom>
        </p:spPr>
      </p:pic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8A4650E5-38A9-3140-8C99-1170D936E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69" y="3771900"/>
            <a:ext cx="4114800" cy="3086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0AB928-80F5-E346-971A-C4906CBE4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653"/>
            <a:ext cx="7886700" cy="560425"/>
          </a:xfrm>
        </p:spPr>
        <p:txBody>
          <a:bodyPr>
            <a:normAutofit fontScale="90000"/>
          </a:bodyPr>
          <a:lstStyle/>
          <a:p>
            <a:r>
              <a:rPr lang="en-US" dirty="0"/>
              <a:t>QHS46, 1.99e6 A/m</a:t>
            </a:r>
          </a:p>
        </p:txBody>
      </p:sp>
    </p:spTree>
    <p:extLst>
      <p:ext uri="{BB962C8B-B14F-4D97-AF65-F5344CB8AC3E}">
        <p14:creationId xmlns:p14="http://schemas.microsoft.com/office/powerpoint/2010/main" val="2278347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697E68A-7217-4F4A-8A97-60C71944D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5385" y="3771900"/>
            <a:ext cx="4114800" cy="3086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5E65AC-5E28-0A4E-BA4D-38525CAB0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5" y="685800"/>
            <a:ext cx="4114800" cy="3086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FF7E9E-FE34-4A42-9B1A-A46E532F2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71900"/>
            <a:ext cx="4114800" cy="3086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5597D8-3329-B74E-8F4F-30DC67A97C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85800"/>
            <a:ext cx="4114800" cy="3086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04A2FE-7B64-AB46-9A09-CCE0308F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744" y="164408"/>
            <a:ext cx="7886700" cy="561979"/>
          </a:xfrm>
        </p:spPr>
        <p:txBody>
          <a:bodyPr>
            <a:normAutofit fontScale="90000"/>
          </a:bodyPr>
          <a:lstStyle/>
          <a:p>
            <a:r>
              <a:rPr lang="en-US" dirty="0"/>
              <a:t>QHS46, 2.82e6 A/m</a:t>
            </a:r>
          </a:p>
        </p:txBody>
      </p:sp>
    </p:spTree>
    <p:extLst>
      <p:ext uri="{BB962C8B-B14F-4D97-AF65-F5344CB8AC3E}">
        <p14:creationId xmlns:p14="http://schemas.microsoft.com/office/powerpoint/2010/main" val="444219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72E68-A9C3-BA4E-A534-BA34B016C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CA9EF2-E7E8-6749-B03A-C946C8423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383" y="546411"/>
            <a:ext cx="4114800" cy="3086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AB4CE5-2CA7-AA4F-8B43-83F0F94EA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383" y="3767718"/>
            <a:ext cx="4114800" cy="3086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EB1CA9-ADEB-9C4D-8866-BCB4C628E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" y="3771900"/>
            <a:ext cx="4114800" cy="3086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3ACF08-A2C0-7043-A353-88BC5424F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6105"/>
            <a:ext cx="4114800" cy="3086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A78436-B360-C34B-98F7-5B0C51CFF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43" y="108649"/>
            <a:ext cx="7886700" cy="437762"/>
          </a:xfrm>
        </p:spPr>
        <p:txBody>
          <a:bodyPr>
            <a:normAutofit fontScale="90000"/>
          </a:bodyPr>
          <a:lstStyle/>
          <a:p>
            <a:r>
              <a:rPr lang="en-US" dirty="0"/>
              <a:t>QHS46, 3.98e6</a:t>
            </a:r>
          </a:p>
        </p:txBody>
      </p:sp>
    </p:spTree>
    <p:extLst>
      <p:ext uri="{BB962C8B-B14F-4D97-AF65-F5344CB8AC3E}">
        <p14:creationId xmlns:p14="http://schemas.microsoft.com/office/powerpoint/2010/main" val="3385370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C56EA-4F93-EA4D-BFDD-C36853DF8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5556"/>
            <a:ext cx="7886700" cy="326250"/>
          </a:xfrm>
        </p:spPr>
        <p:txBody>
          <a:bodyPr>
            <a:normAutofit fontScale="90000"/>
          </a:bodyPr>
          <a:lstStyle/>
          <a:p>
            <a:r>
              <a:rPr lang="en-US" dirty="0"/>
              <a:t>QHS46, 4 coils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3524-377F-0245-A4A0-02E820511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934AFF3E-0529-7D4B-A896-6659F5894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596743"/>
            <a:ext cx="4114800" cy="3086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B29E41-2357-FE4F-A36A-4317A49A2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550" y="3682843"/>
            <a:ext cx="4114800" cy="3086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2A8F17-87C5-B141-925A-070404D5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550" y="501806"/>
            <a:ext cx="4114800" cy="30861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0728FE7-6472-304E-97A6-F9F938500BBB}"/>
              </a:ext>
            </a:extLst>
          </p:cNvPr>
          <p:cNvSpPr txBox="1">
            <a:spLocks/>
          </p:cNvSpPr>
          <p:nvPr/>
        </p:nvSpPr>
        <p:spPr>
          <a:xfrm>
            <a:off x="628650" y="3679901"/>
            <a:ext cx="3932199" cy="249706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Inboard, Low-field section</a:t>
            </a:r>
          </a:p>
          <a:p>
            <a:pPr lvl="1"/>
            <a:r>
              <a:rPr lang="en-US" dirty="0"/>
              <a:t>Need low |B|</a:t>
            </a:r>
          </a:p>
          <a:p>
            <a:pPr lvl="1"/>
            <a:r>
              <a:rPr lang="en-US" dirty="0"/>
              <a:t>B needs to point along a helical trajectory</a:t>
            </a:r>
          </a:p>
          <a:p>
            <a:pPr lvl="1"/>
            <a:r>
              <a:rPr lang="en-US" dirty="0"/>
              <a:t>Restricted to a large separation away from plasma</a:t>
            </a:r>
          </a:p>
          <a:p>
            <a:pPr lvl="1"/>
            <a:r>
              <a:rPr lang="en-US" dirty="0"/>
              <a:t>Lots of winding, back-and-forth contours</a:t>
            </a:r>
          </a:p>
        </p:txBody>
      </p:sp>
    </p:spTree>
    <p:extLst>
      <p:ext uri="{BB962C8B-B14F-4D97-AF65-F5344CB8AC3E}">
        <p14:creationId xmlns:p14="http://schemas.microsoft.com/office/powerpoint/2010/main" val="2628869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01CDA71-0B8B-1E42-A609-93887BBC3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4AF49-53D4-984D-8257-D850588E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96" y="210480"/>
            <a:ext cx="7886700" cy="281645"/>
          </a:xfrm>
        </p:spPr>
        <p:txBody>
          <a:bodyPr>
            <a:normAutofit fontScale="90000"/>
          </a:bodyPr>
          <a:lstStyle/>
          <a:p>
            <a:r>
              <a:rPr lang="en-US" dirty="0"/>
              <a:t>QHS46, 5 coils</a:t>
            </a:r>
          </a:p>
        </p:txBody>
      </p:sp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B44A7ED8-B448-2646-9057-20818F299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450" y="769551"/>
            <a:ext cx="4114800" cy="308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B84BCD-D38D-004C-B8AB-7AD9848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769551"/>
            <a:ext cx="4114800" cy="3086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F05562-E54B-EE45-B61D-D9ABD92F6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50" y="3646101"/>
            <a:ext cx="4114800" cy="308610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0B590B1-C58D-524C-88B4-603EA61981A8}"/>
              </a:ext>
            </a:extLst>
          </p:cNvPr>
          <p:cNvSpPr txBox="1">
            <a:spLocks/>
          </p:cNvSpPr>
          <p:nvPr/>
        </p:nvSpPr>
        <p:spPr>
          <a:xfrm>
            <a:off x="628650" y="3679901"/>
            <a:ext cx="3932199" cy="249706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Inboard, Low-field section</a:t>
            </a:r>
          </a:p>
          <a:p>
            <a:pPr lvl="1"/>
            <a:r>
              <a:rPr lang="en-US" dirty="0"/>
              <a:t>Need low |B|</a:t>
            </a:r>
          </a:p>
          <a:p>
            <a:pPr lvl="1"/>
            <a:r>
              <a:rPr lang="en-US" dirty="0"/>
              <a:t>B needs to point along a helical trajectory</a:t>
            </a:r>
          </a:p>
          <a:p>
            <a:pPr lvl="1"/>
            <a:r>
              <a:rPr lang="en-US" dirty="0"/>
              <a:t>Restricted to a large separation away from plasma</a:t>
            </a:r>
          </a:p>
          <a:p>
            <a:pPr lvl="1"/>
            <a:r>
              <a:rPr lang="en-US" dirty="0"/>
              <a:t>Lots of winding, back-and-forth contours</a:t>
            </a:r>
          </a:p>
        </p:txBody>
      </p:sp>
    </p:spTree>
    <p:extLst>
      <p:ext uri="{BB962C8B-B14F-4D97-AF65-F5344CB8AC3E}">
        <p14:creationId xmlns:p14="http://schemas.microsoft.com/office/powerpoint/2010/main" val="2238701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F598D-FC18-4744-A794-958E1C068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18" y="87057"/>
            <a:ext cx="7886700" cy="482367"/>
          </a:xfrm>
        </p:spPr>
        <p:txBody>
          <a:bodyPr>
            <a:normAutofit fontScale="90000"/>
          </a:bodyPr>
          <a:lstStyle/>
          <a:p>
            <a:r>
              <a:rPr lang="en-US" dirty="0"/>
              <a:t>QHS, 6 coils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0F07D-ECA6-3248-859B-C5EFB97AE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725621"/>
            <a:ext cx="3932199" cy="249706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Inboard, Low-field section</a:t>
            </a:r>
          </a:p>
          <a:p>
            <a:pPr lvl="1"/>
            <a:r>
              <a:rPr lang="en-US" dirty="0"/>
              <a:t>Need low |B|</a:t>
            </a:r>
          </a:p>
          <a:p>
            <a:pPr lvl="1"/>
            <a:r>
              <a:rPr lang="en-US" dirty="0"/>
              <a:t>B needs to point along a helical trajectory</a:t>
            </a:r>
          </a:p>
          <a:p>
            <a:pPr lvl="1"/>
            <a:r>
              <a:rPr lang="en-US" dirty="0"/>
              <a:t>Restricted to a large separation away from plasma</a:t>
            </a:r>
          </a:p>
          <a:p>
            <a:pPr lvl="1"/>
            <a:r>
              <a:rPr lang="en-US" dirty="0"/>
              <a:t>Lots of winding, back-and-forth contours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2D74BC-1059-5941-AFEE-8F480BCC8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845" y="603530"/>
            <a:ext cx="4114800" cy="3086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481176-149A-1A44-B449-7DBA8FDF4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45" y="603530"/>
            <a:ext cx="4114800" cy="3086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A6702-5FF4-3D45-956C-22CBC24DF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845" y="3609620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8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A23A9-F4CF-4249-8DCF-CBD0E77A3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2106"/>
            <a:ext cx="7886700" cy="627333"/>
          </a:xfrm>
        </p:spPr>
        <p:txBody>
          <a:bodyPr>
            <a:normAutofit fontScale="90000"/>
          </a:bodyPr>
          <a:lstStyle/>
          <a:p>
            <a:r>
              <a:rPr lang="en-US" dirty="0"/>
              <a:t>QAS, 1.41e6 A/m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4FC07-E8E2-8842-9797-C4453E494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D539BB-CBFB-2946-826D-59594C88B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840" y="811678"/>
            <a:ext cx="4114800" cy="3086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5543D1-5C3D-0E42-BF61-E0626B98B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840" y="3716996"/>
            <a:ext cx="4114800" cy="3086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9F4086-71CD-7648-BC4D-5D1572422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040" y="3716996"/>
            <a:ext cx="4114800" cy="3086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91F4098-AD51-5847-BCCC-F8E446E13D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040" y="779697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42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9647A-8324-6440-A8D6-B07A30721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4409"/>
            <a:ext cx="7886700" cy="638484"/>
          </a:xfrm>
        </p:spPr>
        <p:txBody>
          <a:bodyPr>
            <a:normAutofit fontScale="90000"/>
          </a:bodyPr>
          <a:lstStyle/>
          <a:p>
            <a:r>
              <a:rPr lang="en-US" dirty="0"/>
              <a:t>QAS, 1.99e6 A/m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3BF4A-EC2F-7047-B3A5-43B203A2F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445D9A-59DD-ED41-9FFD-314F30BB1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914" y="3755957"/>
            <a:ext cx="4114800" cy="308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85C9E2-D03E-CE4D-9902-89C3F26C2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914" y="672446"/>
            <a:ext cx="4114800" cy="3086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CF1FCA-B164-5E43-9622-DE3F444C4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82" y="3724885"/>
            <a:ext cx="4114800" cy="3086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C8E47D-AFAE-4C44-84FB-D2223D2373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182" y="671152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57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6B7DC-E94A-C44A-AA4A-EE061B1E8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6710"/>
            <a:ext cx="7886700" cy="363993"/>
          </a:xfrm>
        </p:spPr>
        <p:txBody>
          <a:bodyPr>
            <a:normAutofit fontScale="90000"/>
          </a:bodyPr>
          <a:lstStyle/>
          <a:p>
            <a:r>
              <a:rPr lang="en-US" dirty="0"/>
              <a:t>QAS 2.82e6 A/m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A44E9-5E33-184B-B8E1-A0022D67F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CE29AA-43D1-314C-9066-147CA7378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675" y="590988"/>
            <a:ext cx="4114800" cy="3086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1A4F4E-75FC-E048-9126-C152FA1A2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675" y="3675113"/>
            <a:ext cx="4114800" cy="3086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A8CADB-1F6E-A946-B8CF-6C002504F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75" y="3675113"/>
            <a:ext cx="4114800" cy="308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5FF45B5-3F4D-8148-A701-01B3078B07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75" y="631273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249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F6651-E73A-0541-8BDC-9A0FE122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6707"/>
            <a:ext cx="7886700" cy="465136"/>
          </a:xfrm>
        </p:spPr>
        <p:txBody>
          <a:bodyPr>
            <a:normAutofit fontScale="90000"/>
          </a:bodyPr>
          <a:lstStyle/>
          <a:p>
            <a:r>
              <a:rPr lang="en-US" dirty="0"/>
              <a:t>QAS, 3 coil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2A44B-04DC-FC4D-80C4-48E6E90E3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F21B71-C18D-A746-A33E-377CC6F40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651843"/>
            <a:ext cx="4114800" cy="3086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5B8741-EB22-5449-ADC7-CA85C7E9C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50" y="645556"/>
            <a:ext cx="4114800" cy="3086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D878A3-581C-9240-9893-E12B3CFF8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50" y="3725369"/>
            <a:ext cx="4114800" cy="308610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EB34A1D-4102-504D-AE7A-929A0B4DF7CC}"/>
              </a:ext>
            </a:extLst>
          </p:cNvPr>
          <p:cNvSpPr txBox="1">
            <a:spLocks/>
          </p:cNvSpPr>
          <p:nvPr/>
        </p:nvSpPr>
        <p:spPr>
          <a:xfrm>
            <a:off x="628650" y="3737943"/>
            <a:ext cx="3932199" cy="249706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Inboard, ‘bullet’ section</a:t>
            </a:r>
          </a:p>
          <a:p>
            <a:pPr lvl="1"/>
            <a:r>
              <a:rPr lang="en-US" dirty="0"/>
              <a:t>Need high |B|</a:t>
            </a:r>
          </a:p>
          <a:p>
            <a:pPr lvl="1"/>
            <a:r>
              <a:rPr lang="en-US" dirty="0"/>
              <a:t>B needs to point along a toroidal trajectory</a:t>
            </a:r>
          </a:p>
          <a:p>
            <a:pPr lvl="1"/>
            <a:r>
              <a:rPr lang="en-US" dirty="0"/>
              <a:t>Restricted to a large separation away from plasma</a:t>
            </a:r>
          </a:p>
          <a:p>
            <a:pPr lvl="1"/>
            <a:r>
              <a:rPr lang="en-US" dirty="0"/>
              <a:t>Some winding, back-and-forth contours</a:t>
            </a:r>
          </a:p>
          <a:p>
            <a:r>
              <a:rPr lang="en-US" dirty="0"/>
              <a:t>Outboard low-field section</a:t>
            </a:r>
          </a:p>
          <a:p>
            <a:pPr lvl="1"/>
            <a:r>
              <a:rPr lang="en-US" dirty="0"/>
              <a:t>See comments about QHS low-field in-board section</a:t>
            </a:r>
          </a:p>
        </p:txBody>
      </p:sp>
    </p:spTree>
    <p:extLst>
      <p:ext uri="{BB962C8B-B14F-4D97-AF65-F5344CB8AC3E}">
        <p14:creationId xmlns:p14="http://schemas.microsoft.com/office/powerpoint/2010/main" val="3370631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F6651-E73A-0541-8BDC-9A0FE122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2233"/>
            <a:ext cx="7886700" cy="320674"/>
          </a:xfrm>
        </p:spPr>
        <p:txBody>
          <a:bodyPr>
            <a:normAutofit fontScale="90000"/>
          </a:bodyPr>
          <a:lstStyle/>
          <a:p>
            <a:r>
              <a:rPr lang="en-US" dirty="0"/>
              <a:t>QAS, 4 coil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2A44B-04DC-FC4D-80C4-48E6E90E3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4FED85-8B2E-EB43-82B7-94A99F646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30" y="729011"/>
            <a:ext cx="4114800" cy="3086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C04446-95BB-2340-BCE7-EFD9ED6DE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030" y="685800"/>
            <a:ext cx="4114800" cy="3086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EEB386-14B2-CF4F-A45C-60539C520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030" y="3771900"/>
            <a:ext cx="4114800" cy="30861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D850277-7F87-194A-9006-51F85F61338C}"/>
              </a:ext>
            </a:extLst>
          </p:cNvPr>
          <p:cNvSpPr txBox="1">
            <a:spLocks/>
          </p:cNvSpPr>
          <p:nvPr/>
        </p:nvSpPr>
        <p:spPr>
          <a:xfrm>
            <a:off x="628650" y="3737943"/>
            <a:ext cx="3932199" cy="249706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Inboard, ‘bullet’ section</a:t>
            </a:r>
          </a:p>
          <a:p>
            <a:pPr lvl="1"/>
            <a:r>
              <a:rPr lang="en-US" dirty="0"/>
              <a:t>Need high |B|</a:t>
            </a:r>
          </a:p>
          <a:p>
            <a:pPr lvl="1"/>
            <a:r>
              <a:rPr lang="en-US" dirty="0"/>
              <a:t>B needs to point along a toroidal trajectory</a:t>
            </a:r>
          </a:p>
          <a:p>
            <a:pPr lvl="1"/>
            <a:r>
              <a:rPr lang="en-US" dirty="0"/>
              <a:t>Restricted to a large separation away from plasma</a:t>
            </a:r>
          </a:p>
          <a:p>
            <a:pPr lvl="1"/>
            <a:r>
              <a:rPr lang="en-US" dirty="0"/>
              <a:t>Some winding, back-and-forth contours</a:t>
            </a:r>
          </a:p>
          <a:p>
            <a:r>
              <a:rPr lang="en-US" dirty="0"/>
              <a:t>Outboard low-field section</a:t>
            </a:r>
          </a:p>
          <a:p>
            <a:pPr lvl="1"/>
            <a:r>
              <a:rPr lang="en-US" dirty="0"/>
              <a:t>See comments about QHS low-field in-board section</a:t>
            </a:r>
          </a:p>
        </p:txBody>
      </p:sp>
    </p:spTree>
    <p:extLst>
      <p:ext uri="{BB962C8B-B14F-4D97-AF65-F5344CB8AC3E}">
        <p14:creationId xmlns:p14="http://schemas.microsoft.com/office/powerpoint/2010/main" val="296934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F6651-E73A-0541-8BDC-9A0FE122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16" y="44567"/>
            <a:ext cx="7886700" cy="493518"/>
          </a:xfrm>
        </p:spPr>
        <p:txBody>
          <a:bodyPr>
            <a:normAutofit fontScale="90000"/>
          </a:bodyPr>
          <a:lstStyle/>
          <a:p>
            <a:r>
              <a:rPr lang="en-US" dirty="0"/>
              <a:t>QAS, 5 coil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2A44B-04DC-FC4D-80C4-48E6E90E3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1E1D8D-FA54-4A46-A04B-749DB72C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984" y="538085"/>
            <a:ext cx="4114800" cy="30861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5F6707-555B-F543-8107-AA86730C4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784" y="538085"/>
            <a:ext cx="4114800" cy="308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2835A9D-99D2-2848-98A1-36CF624F2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147" y="3771900"/>
            <a:ext cx="4114800" cy="30861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DAE8A2F-A44D-C448-90E0-65BCC27A468D}"/>
              </a:ext>
            </a:extLst>
          </p:cNvPr>
          <p:cNvSpPr txBox="1">
            <a:spLocks/>
          </p:cNvSpPr>
          <p:nvPr/>
        </p:nvSpPr>
        <p:spPr>
          <a:xfrm>
            <a:off x="628650" y="3737943"/>
            <a:ext cx="3932199" cy="249706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Inboard, ‘bullet’ section</a:t>
            </a:r>
          </a:p>
          <a:p>
            <a:pPr lvl="1"/>
            <a:r>
              <a:rPr lang="en-US" dirty="0"/>
              <a:t>Need high |B|</a:t>
            </a:r>
          </a:p>
          <a:p>
            <a:pPr lvl="1"/>
            <a:r>
              <a:rPr lang="en-US" dirty="0"/>
              <a:t>B needs to point along a toroidal trajectory</a:t>
            </a:r>
          </a:p>
          <a:p>
            <a:pPr lvl="1"/>
            <a:r>
              <a:rPr lang="en-US" dirty="0"/>
              <a:t>Restricted to a large separation away from plasma</a:t>
            </a:r>
          </a:p>
          <a:p>
            <a:pPr lvl="1"/>
            <a:r>
              <a:rPr lang="en-US" dirty="0"/>
              <a:t>Some winding, back-and-forth contours</a:t>
            </a:r>
          </a:p>
          <a:p>
            <a:r>
              <a:rPr lang="en-US" dirty="0"/>
              <a:t>Outboard low-field section</a:t>
            </a:r>
          </a:p>
          <a:p>
            <a:pPr lvl="1"/>
            <a:r>
              <a:rPr lang="en-US" dirty="0"/>
              <a:t>See comments about QHS low-field in-board section</a:t>
            </a:r>
          </a:p>
        </p:txBody>
      </p:sp>
    </p:spTree>
    <p:extLst>
      <p:ext uri="{BB962C8B-B14F-4D97-AF65-F5344CB8AC3E}">
        <p14:creationId xmlns:p14="http://schemas.microsoft.com/office/powerpoint/2010/main" val="3437112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F6651-E73A-0541-8BDC-9A0FE122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0164"/>
            <a:ext cx="7886700" cy="388142"/>
          </a:xfrm>
        </p:spPr>
        <p:txBody>
          <a:bodyPr>
            <a:normAutofit fontScale="90000"/>
          </a:bodyPr>
          <a:lstStyle/>
          <a:p>
            <a:r>
              <a:rPr lang="en-US" dirty="0"/>
              <a:t>QAS, 6 coil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2A44B-04DC-FC4D-80C4-48E6E90E3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7FBAD8-50FB-2C46-A5F2-31638C140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49" y="753268"/>
            <a:ext cx="4114800" cy="3086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0FE0CB-E0DD-2247-9D56-9238762E5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449" y="3771900"/>
            <a:ext cx="4114800" cy="3086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808766-6E9B-3A4A-817C-929C03CDA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49" y="753268"/>
            <a:ext cx="4114800" cy="30861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7E3DD97-E4FA-554A-84CB-5D5CBB4D88D3}"/>
              </a:ext>
            </a:extLst>
          </p:cNvPr>
          <p:cNvSpPr txBox="1">
            <a:spLocks/>
          </p:cNvSpPr>
          <p:nvPr/>
        </p:nvSpPr>
        <p:spPr>
          <a:xfrm>
            <a:off x="628650" y="3737943"/>
            <a:ext cx="3932199" cy="249706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Inboard, ‘bullet’ section</a:t>
            </a:r>
          </a:p>
          <a:p>
            <a:pPr lvl="1"/>
            <a:r>
              <a:rPr lang="en-US" dirty="0"/>
              <a:t>Need high |B|</a:t>
            </a:r>
          </a:p>
          <a:p>
            <a:pPr lvl="1"/>
            <a:r>
              <a:rPr lang="en-US" dirty="0"/>
              <a:t>B needs to point along a toroidal trajectory</a:t>
            </a:r>
          </a:p>
          <a:p>
            <a:pPr lvl="1"/>
            <a:r>
              <a:rPr lang="en-US" dirty="0"/>
              <a:t>Restricted to a large separation away from plasma</a:t>
            </a:r>
          </a:p>
          <a:p>
            <a:pPr lvl="1"/>
            <a:r>
              <a:rPr lang="en-US" dirty="0"/>
              <a:t>Some winding, back-and-forth contours</a:t>
            </a:r>
          </a:p>
          <a:p>
            <a:r>
              <a:rPr lang="en-US" dirty="0"/>
              <a:t>Outboard low-field section</a:t>
            </a:r>
          </a:p>
          <a:p>
            <a:pPr lvl="1"/>
            <a:r>
              <a:rPr lang="en-US" dirty="0"/>
              <a:t>See comments about QHS low-field in-board section</a:t>
            </a:r>
          </a:p>
        </p:txBody>
      </p:sp>
    </p:spTree>
    <p:extLst>
      <p:ext uri="{BB962C8B-B14F-4D97-AF65-F5344CB8AC3E}">
        <p14:creationId xmlns:p14="http://schemas.microsoft.com/office/powerpoint/2010/main" val="1449563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9C544-EDF4-2E4D-AEC1-25DC1D721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 list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70694E-B769-034D-90B7-60F5BA4831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8421" y="1825625"/>
                <a:ext cx="8831764" cy="43513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Finish parsing of the data files</a:t>
                </a:r>
              </a:p>
              <a:p>
                <a:pPr lvl="1"/>
                <a:r>
                  <a:rPr lang="en-US" dirty="0"/>
                  <a:t>Characterize the distance between coils</a:t>
                </a:r>
              </a:p>
              <a:p>
                <a:pPr lvl="2"/>
                <a:r>
                  <a:rPr lang="en-US" dirty="0"/>
                  <a:t>Minimum</a:t>
                </a:r>
              </a:p>
              <a:p>
                <a:pPr lvl="2"/>
                <a:r>
                  <a:rPr lang="en-US" dirty="0"/>
                  <a:t>Mean</a:t>
                </a:r>
              </a:p>
              <a:p>
                <a:pPr lvl="2"/>
                <a:r>
                  <a:rPr lang="en-US" dirty="0"/>
                  <a:t>Problem sections</a:t>
                </a:r>
              </a:p>
              <a:p>
                <a:pPr lvl="2"/>
                <a:r>
                  <a:rPr lang="en-US" dirty="0"/>
                  <a:t>Function of K, # coils / surface</a:t>
                </a:r>
              </a:p>
              <a:p>
                <a:r>
                  <a:rPr lang="en-US" dirty="0"/>
                  <a:t>Answer the hypothesis</a:t>
                </a:r>
              </a:p>
              <a:p>
                <a:pPr lvl="1"/>
                <a:r>
                  <a:rPr lang="en-US" dirty="0">
                    <a:solidFill>
                      <a:schemeClr val="accent1"/>
                    </a:solidFill>
                  </a:rPr>
                  <a:t>The inverse distance between coils scales with</a:t>
                </a:r>
                <a:r>
                  <a:rPr lang="en-US" i="1" dirty="0">
                    <a:solidFill>
                      <a:schemeClr val="accent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Generalize the winding surface</a:t>
                </a:r>
              </a:p>
              <a:p>
                <a:pPr lvl="1"/>
                <a:r>
                  <a:rPr lang="en-US" dirty="0"/>
                  <a:t>Allow it to vary the separation as a function of poloidal and toroidal angle</a:t>
                </a:r>
              </a:p>
              <a:p>
                <a:pPr lvl="1"/>
                <a:r>
                  <a:rPr lang="en-US" dirty="0"/>
                  <a:t>Fourier series seems natural</a:t>
                </a:r>
              </a:p>
              <a:p>
                <a:pPr lvl="1"/>
                <a:r>
                  <a:rPr lang="en-US" dirty="0"/>
                  <a:t>See recent work about shape gradients and gradient-based optimization of coil shapes</a:t>
                </a:r>
              </a:p>
              <a:p>
                <a:pPr lvl="1"/>
                <a:r>
                  <a:rPr lang="en-US" dirty="0">
                    <a:hlinkClick r:id="rId2"/>
                  </a:rPr>
                  <a:t>https://arxiv.org/abs/1803.03187</a:t>
                </a:r>
                <a:endParaRPr lang="en-US" dirty="0"/>
              </a:p>
              <a:p>
                <a:pPr lvl="1"/>
                <a:r>
                  <a:rPr lang="en-US" dirty="0">
                    <a:hlinkClick r:id="rId3"/>
                  </a:rPr>
                  <a:t>https://arxiv.org/abs/1801.04317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70694E-B769-034D-90B7-60F5BA4831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8421" y="1825625"/>
                <a:ext cx="8831764" cy="4351338"/>
              </a:xfrm>
              <a:blipFill>
                <a:blip r:embed="rId4"/>
                <a:stretch>
                  <a:fillRect l="-431" t="-2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387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4C22-881A-D544-94F0-356D9E8E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 below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2C610-E141-DD4D-B5A9-0F926358A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24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F025D90-FDED-A241-8640-86B43B700A4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4306" y="125731"/>
                <a:ext cx="7958135" cy="1110354"/>
              </a:xfrm>
            </p:spPr>
            <p:txBody>
              <a:bodyPr>
                <a:noAutofit/>
              </a:bodyPr>
              <a:lstStyle/>
              <a:p>
                <a:r>
                  <a:rPr lang="en-US" sz="2800" dirty="0"/>
                  <a:t>REGCOIL with STELLOPT</a:t>
                </a:r>
                <a:br>
                  <a:rPr lang="en-US" sz="2800" dirty="0"/>
                </a:br>
                <a:r>
                  <a:rPr lang="en-US" sz="2800" dirty="0"/>
                  <a:t>QHS46 and QAS configurations show that optimal separation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800" dirty="0"/>
                  <a:t> asymptote above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𝑐𝑟𝑖𝑡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F025D90-FDED-A241-8640-86B43B700A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4306" y="125731"/>
                <a:ext cx="7958135" cy="1110354"/>
              </a:xfrm>
              <a:blipFill>
                <a:blip r:embed="rId2"/>
                <a:stretch>
                  <a:fillRect l="-1754" t="-13636" b="-2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08C0D-ED24-0040-BEFC-97D278D7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90" y="1504574"/>
            <a:ext cx="5655310" cy="95779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Scans complete for ‘separation’, the uniform distance between plasma and winding surface</a:t>
            </a:r>
          </a:p>
          <a:p>
            <a:r>
              <a:rPr lang="en-US" dirty="0"/>
              <a:t>Winding surface have geometric difficulties for largest separations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0981AE-8B65-6449-A665-00A63C96F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903" y="4558728"/>
            <a:ext cx="2540000" cy="21498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5AD3CB-222D-4C4A-A6FD-BF8846AC9F6E}"/>
              </a:ext>
            </a:extLst>
          </p:cNvPr>
          <p:cNvPicPr/>
          <p:nvPr/>
        </p:nvPicPr>
        <p:blipFill rotWithShape="1">
          <a:blip r:embed="rId4"/>
          <a:srcRect l="6228" t="16712" r="16408" b="15963"/>
          <a:stretch/>
        </p:blipFill>
        <p:spPr>
          <a:xfrm>
            <a:off x="513951" y="4793964"/>
            <a:ext cx="3194684" cy="16793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5F9AFA-FB5C-7542-A2E1-278304F8BF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89" t="22594" r="16402" b="12239"/>
          <a:stretch/>
        </p:blipFill>
        <p:spPr>
          <a:xfrm>
            <a:off x="960121" y="2722055"/>
            <a:ext cx="2594610" cy="15589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64F172-225A-DA47-843D-E535572670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0274" y="2390535"/>
            <a:ext cx="2540000" cy="2221943"/>
          </a:xfrm>
          <a:prstGeom prst="rect">
            <a:avLst/>
          </a:prstGeom>
        </p:spPr>
      </p:pic>
      <p:pic>
        <p:nvPicPr>
          <p:cNvPr id="14" name="Picture 13" descr="AU vertical logo.jpg">
            <a:extLst>
              <a:ext uri="{FF2B5EF4-FFF2-40B4-BE49-F238E27FC236}">
                <a16:creationId xmlns:a16="http://schemas.microsoft.com/office/drawing/2014/main" id="{7D3218F5-3720-B144-A8BB-D22632B3B0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7021" y="92885"/>
            <a:ext cx="1031559" cy="959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F90A12-33A9-2B46-9BF1-DA4E6C039B3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0" t="812" r="5321" b="-812"/>
          <a:stretch/>
        </p:blipFill>
        <p:spPr>
          <a:xfrm>
            <a:off x="3813253" y="4558728"/>
            <a:ext cx="2541032" cy="21498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1B90C3-4014-E14A-871C-5AD17B65E4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6345"/>
          <a:stretch/>
        </p:blipFill>
        <p:spPr>
          <a:xfrm>
            <a:off x="3826528" y="2426593"/>
            <a:ext cx="2488722" cy="21498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6ED65FF2-D749-0A49-85E9-EAE64E5252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02238" y="1366454"/>
                <a:ext cx="1596072" cy="98312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vert="horz" lIns="91440" tIns="45720" rIns="91440" bIns="45720" rtlCol="0">
                <a:normAutofit fontScale="55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𝑐𝑟𝑖𝑡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QHS: 8 MA / m</a:t>
                </a:r>
              </a:p>
              <a:p>
                <a:pPr marL="0" indent="0">
                  <a:buNone/>
                </a:pPr>
                <a:r>
                  <a:rPr lang="en-US" dirty="0"/>
                  <a:t>QAS: 2 MA / m</a:t>
                </a: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6ED65FF2-D749-0A49-85E9-EAE64E525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238" y="1366454"/>
                <a:ext cx="1596072" cy="983126"/>
              </a:xfrm>
              <a:prstGeom prst="rect">
                <a:avLst/>
              </a:prstGeom>
              <a:blipFill>
                <a:blip r:embed="rId10"/>
                <a:stretch>
                  <a:fillRect l="-78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A187D82-99B2-F643-BDB2-821DFB9477EC}"/>
              </a:ext>
            </a:extLst>
          </p:cNvPr>
          <p:cNvSpPr txBox="1">
            <a:spLocks/>
          </p:cNvSpPr>
          <p:nvPr/>
        </p:nvSpPr>
        <p:spPr>
          <a:xfrm>
            <a:off x="105163" y="2673509"/>
            <a:ext cx="854958" cy="4240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QAS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5E2DD65-2834-1D46-BFB3-E42E5750F29F}"/>
              </a:ext>
            </a:extLst>
          </p:cNvPr>
          <p:cNvSpPr txBox="1">
            <a:spLocks/>
          </p:cNvSpPr>
          <p:nvPr/>
        </p:nvSpPr>
        <p:spPr>
          <a:xfrm>
            <a:off x="90095" y="4609226"/>
            <a:ext cx="1171335" cy="4894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QHS46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6C2BD28-BD4C-E04D-A4D4-434B98F4183D}"/>
              </a:ext>
            </a:extLst>
          </p:cNvPr>
          <p:cNvCxnSpPr/>
          <p:nvPr/>
        </p:nvCxnSpPr>
        <p:spPr>
          <a:xfrm>
            <a:off x="4857055" y="3125240"/>
            <a:ext cx="845820" cy="594360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5EE60BE-3905-8740-AD6D-F44603D3AB21}"/>
              </a:ext>
            </a:extLst>
          </p:cNvPr>
          <p:cNvSpPr txBox="1"/>
          <p:nvPr/>
        </p:nvSpPr>
        <p:spPr>
          <a:xfrm rot="2057529">
            <a:off x="4548413" y="2941468"/>
            <a:ext cx="1627431" cy="40011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Increasing RMS current density on winding surface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F5B651-EFD9-7341-B456-0A321E0F276B}"/>
              </a:ext>
            </a:extLst>
          </p:cNvPr>
          <p:cNvCxnSpPr/>
          <p:nvPr/>
        </p:nvCxnSpPr>
        <p:spPr>
          <a:xfrm>
            <a:off x="4824979" y="5200534"/>
            <a:ext cx="845820" cy="594360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543FEBF-D94A-0249-84CD-DA1B1E7BCB94}"/>
              </a:ext>
            </a:extLst>
          </p:cNvPr>
          <p:cNvSpPr txBox="1"/>
          <p:nvPr/>
        </p:nvSpPr>
        <p:spPr>
          <a:xfrm rot="2057529">
            <a:off x="4631538" y="5116633"/>
            <a:ext cx="1627431" cy="40011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Increasing RMS current density on winding surface</a:t>
            </a:r>
          </a:p>
        </p:txBody>
      </p:sp>
    </p:spTree>
    <p:extLst>
      <p:ext uri="{BB962C8B-B14F-4D97-AF65-F5344CB8AC3E}">
        <p14:creationId xmlns:p14="http://schemas.microsoft.com/office/powerpoint/2010/main" val="1254345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FF6C4-54DE-FB43-A9D9-3523A8C1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9629"/>
            <a:ext cx="7886700" cy="714895"/>
          </a:xfrm>
        </p:spPr>
        <p:txBody>
          <a:bodyPr>
            <a:normAutofit/>
          </a:bodyPr>
          <a:lstStyle/>
          <a:p>
            <a:r>
              <a:rPr lang="en-US" dirty="0"/>
              <a:t>Background about REGCOIL</a:t>
            </a:r>
            <a:r>
              <a:rPr lang="en-US" baseline="30000" dirty="0"/>
              <a:t>1,2</a:t>
            </a:r>
            <a:r>
              <a:rPr lang="en-US" dirty="0"/>
              <a:t>, 1</a:t>
            </a:r>
            <a:endParaRPr lang="en-US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6C5186-238B-F348-AF19-F68EF43D7C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2756" y="1047404"/>
                <a:ext cx="8911244" cy="5129559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‘Regularized NESCOIL’ (REGCOIL) finds the current potential,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dirty="0"/>
                  <a:t>,  on a winding surface such that the following function is minimized: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Normal component of B on the </a:t>
                </a:r>
                <a:r>
                  <a:rPr lang="en-US" i="1" dirty="0"/>
                  <a:t>plasma</a:t>
                </a:r>
                <a:r>
                  <a:rPr lang="en-US" dirty="0"/>
                  <a:t> </a:t>
                </a:r>
                <a:r>
                  <a:rPr lang="en-US" i="1" dirty="0"/>
                  <a:t>surface: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𝑛𝑜𝑟𝑚𝑎𝑙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Current density on the winding surface: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/>
                      <m:t>Surface</m:t>
                    </m:r>
                    <m:r>
                      <m:rPr>
                        <m:nor/>
                      </m:rPr>
                      <a:rPr lang="en-US" b="0" i="0" dirty="0" smtClean="0"/>
                      <m:t>−</m:t>
                    </m:r>
                    <m:r>
                      <m:rPr>
                        <m:nor/>
                      </m:rPr>
                      <a:rPr lang="en-US" b="0" i="0" dirty="0" smtClean="0"/>
                      <m:t>average</m:t>
                    </m:r>
                    <m:r>
                      <m:rPr>
                        <m:nor/>
                      </m:rPr>
                      <a:rPr lang="en-US" b="0" i="0" dirty="0" smtClean="0"/>
                      <m:t>−</m:t>
                    </m:r>
                    <m:r>
                      <m:rPr>
                        <m:nor/>
                      </m:rPr>
                      <a:rPr lang="en-US" b="0" i="0" dirty="0" smtClean="0"/>
                      <m:t>squared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current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density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/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b="0" i="0" dirty="0" smtClean="0"/>
                      <m:t>on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the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1" dirty="0" smtClean="0"/>
                      <m:t>winding</m:t>
                    </m:r>
                    <m:r>
                      <m:rPr>
                        <m:nor/>
                      </m:rPr>
                      <a:rPr lang="en-US" b="0" i="1" dirty="0" smtClean="0"/>
                      <m:t> </m:t>
                    </m:r>
                    <m:r>
                      <m:rPr>
                        <m:nor/>
                      </m:rPr>
                      <a:rPr lang="en-US" b="0" i="1" dirty="0" smtClean="0"/>
                      <m:t>surface</m:t>
                    </m:r>
                  </m:oMath>
                </a14:m>
                <a:endParaRPr lang="en-US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/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Inverse distance between coils (proxy)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Regularization parameter: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Larger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(more regularization) leads to less complicated current potential contours (‘less harmonic content’), but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increases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6C5186-238B-F348-AF19-F68EF43D7C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756" y="1047404"/>
                <a:ext cx="8911244" cy="5129559"/>
              </a:xfrm>
              <a:blipFill>
                <a:blip r:embed="rId2"/>
                <a:stretch>
                  <a:fillRect l="-711" t="-1975" r="-1280" b="-11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65D68C3-E027-6845-A1A0-3170A1859F60}"/>
              </a:ext>
            </a:extLst>
          </p:cNvPr>
          <p:cNvSpPr txBox="1"/>
          <p:nvPr/>
        </p:nvSpPr>
        <p:spPr>
          <a:xfrm>
            <a:off x="3657600" y="6231251"/>
            <a:ext cx="5256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1 </a:t>
            </a:r>
            <a:r>
              <a:rPr lang="en-US" dirty="0"/>
              <a:t>M. </a:t>
            </a:r>
            <a:r>
              <a:rPr lang="en-US" dirty="0" err="1"/>
              <a:t>Landreman</a:t>
            </a:r>
            <a:r>
              <a:rPr lang="en-US" dirty="0"/>
              <a:t>, Nuclear Fusion </a:t>
            </a:r>
            <a:r>
              <a:rPr lang="en-US" b="1" dirty="0"/>
              <a:t>57</a:t>
            </a:r>
            <a:r>
              <a:rPr lang="en-US" dirty="0"/>
              <a:t>, 046003 (2017).</a:t>
            </a:r>
          </a:p>
          <a:p>
            <a:r>
              <a:rPr lang="en-US" baseline="30000" dirty="0"/>
              <a:t>2 </a:t>
            </a:r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landreman</a:t>
            </a:r>
            <a:r>
              <a:rPr lang="en-US" dirty="0"/>
              <a:t>/</a:t>
            </a:r>
            <a:r>
              <a:rPr lang="en-US" dirty="0" err="1"/>
              <a:t>regcoil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94606-9DA9-2A4C-B04C-C78E2DD596CE}"/>
              </a:ext>
            </a:extLst>
          </p:cNvPr>
          <p:cNvSpPr txBox="1"/>
          <p:nvPr/>
        </p:nvSpPr>
        <p:spPr>
          <a:xfrm>
            <a:off x="6526010" y="3954780"/>
            <a:ext cx="13933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</a:rPr>
              <a:t>(Check Normalization)</a:t>
            </a:r>
          </a:p>
        </p:txBody>
      </p:sp>
    </p:spTree>
    <p:extLst>
      <p:ext uri="{BB962C8B-B14F-4D97-AF65-F5344CB8AC3E}">
        <p14:creationId xmlns:p14="http://schemas.microsoft.com/office/powerpoint/2010/main" val="1799383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FF6C4-54DE-FB43-A9D9-3523A8C1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9688"/>
            <a:ext cx="7886700" cy="714895"/>
          </a:xfrm>
        </p:spPr>
        <p:txBody>
          <a:bodyPr>
            <a:normAutofit/>
          </a:bodyPr>
          <a:lstStyle/>
          <a:p>
            <a:r>
              <a:rPr lang="en-US" dirty="0"/>
              <a:t>Background about REGCOIL, 2</a:t>
            </a:r>
            <a:endParaRPr lang="en-US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6C5186-238B-F348-AF19-F68EF43D7C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2756" y="1708484"/>
                <a:ext cx="8911244" cy="446847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REGCOIL has several execution options.</a:t>
                </a:r>
              </a:p>
              <a:p>
                <a:r>
                  <a:rPr lang="en-US" dirty="0"/>
                  <a:t>‘General option=5’</a:t>
                </a:r>
              </a:p>
              <a:p>
                <a:pPr lvl="1"/>
                <a:r>
                  <a:rPr lang="en-US" dirty="0"/>
                  <a:t>User specifies the plasma-coil separation distance, ‘SEP’</a:t>
                </a:r>
              </a:p>
              <a:p>
                <a:pPr lvl="1"/>
                <a:r>
                  <a:rPr lang="en-US" dirty="0"/>
                  <a:t>User specifies a desired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𝑠𝑞𝑟𝑡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(the ‘target’)</a:t>
                </a:r>
              </a:p>
              <a:p>
                <a:pPr lvl="1"/>
                <a:r>
                  <a:rPr lang="en-US" dirty="0"/>
                  <a:t>REGCOIL creates a winding surface and finds the current potential on that winding surface with the desired ‘K’ that minimizes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Specify SEP and |K|, get back achieved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6C5186-238B-F348-AF19-F68EF43D7C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756" y="1708484"/>
                <a:ext cx="8911244" cy="4468479"/>
              </a:xfrm>
              <a:blipFill>
                <a:blip r:embed="rId2"/>
                <a:stretch>
                  <a:fillRect l="-1138" t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0907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F67C01B-38D1-B34E-8C3B-D1CB3BACBDB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93660"/>
                <a:ext cx="7886700" cy="1325563"/>
              </a:xfrm>
            </p:spPr>
            <p:txBody>
              <a:bodyPr>
                <a:normAutofit/>
              </a:bodyPr>
              <a:lstStyle/>
              <a:p>
                <a:r>
                  <a:rPr lang="en-US" sz="3600" dirty="0"/>
                  <a:t>STELLOPT now uses REGCOIL vary SEP to minimize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/>
                  <a:t> while meeting a desired |K|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F67C01B-38D1-B34E-8C3B-D1CB3BACBD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93660"/>
                <a:ext cx="7886700" cy="1325563"/>
              </a:xfrm>
              <a:blipFill>
                <a:blip r:embed="rId2"/>
                <a:stretch>
                  <a:fillRect l="-2251" t="-1887" r="-965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02777C-0531-2947-9C88-BEE8295E18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47832"/>
                <a:ext cx="7886700" cy="47291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REGCOIL does this:</a:t>
                </a:r>
              </a:p>
              <a:p>
                <a:pPr lvl="1"/>
                <a:r>
                  <a:rPr lang="en-US" dirty="0"/>
                  <a:t>Specify SEP and |K|, get back achieved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  <a:r>
                  <a:rPr lang="en-US" strike="sngStrike" dirty="0"/>
                  <a:t>and </a:t>
                </a:r>
                <a14:m>
                  <m:oMath xmlns:m="http://schemas.openxmlformats.org/officeDocument/2006/math">
                    <m:r>
                      <a:rPr lang="en-US" i="1" strike="sngStrik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US" strike="sngStrike" dirty="0"/>
              </a:p>
              <a:p>
                <a:r>
                  <a:rPr lang="en-US" dirty="0"/>
                  <a:t>STELLOPT was modified</a:t>
                </a:r>
                <a:r>
                  <a:rPr lang="en-US" baseline="30000" dirty="0"/>
                  <a:t>1</a:t>
                </a:r>
                <a:r>
                  <a:rPr lang="en-US" dirty="0"/>
                  <a:t> to include REGCOIL in its optimization loop</a:t>
                </a:r>
              </a:p>
              <a:p>
                <a:pPr lvl="1"/>
                <a:r>
                  <a:rPr lang="en-US" dirty="0"/>
                  <a:t>Given a specified target RMS-current-density, |K|, find the optimal plasma-coil separation, SEP, that minimizes the residual on the plasma surface,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Goal #1: Help find plasma shapes compatible with distant coils.</a:t>
                </a:r>
              </a:p>
              <a:p>
                <a:pPr lvl="1"/>
                <a:r>
                  <a:rPr lang="en-US" dirty="0"/>
                  <a:t>1</a:t>
                </a:r>
                <a:r>
                  <a:rPr lang="en-US" baseline="30000" dirty="0"/>
                  <a:t>st</a:t>
                </a:r>
                <a:r>
                  <a:rPr lang="en-US" dirty="0"/>
                  <a:t> step: Use QHS46 as an initial test case to understand behavior of coupled code base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02777C-0531-2947-9C88-BEE8295E18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47832"/>
                <a:ext cx="7886700" cy="4729163"/>
              </a:xfrm>
              <a:blipFill>
                <a:blip r:embed="rId3"/>
                <a:stretch>
                  <a:fillRect l="-1447" t="-2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5C053C4-4AF6-8842-8448-BABB1217C218}"/>
              </a:ext>
            </a:extLst>
          </p:cNvPr>
          <p:cNvSpPr txBox="1"/>
          <p:nvPr/>
        </p:nvSpPr>
        <p:spPr>
          <a:xfrm>
            <a:off x="2095500" y="6342465"/>
            <a:ext cx="689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1 </a:t>
            </a:r>
            <a:r>
              <a:rPr lang="en-US" dirty="0"/>
              <a:t>http://</a:t>
            </a:r>
            <a:r>
              <a:rPr lang="en-US" dirty="0" err="1"/>
              <a:t>vmecwiki.pppl.wikispaces.net</a:t>
            </a:r>
            <a:r>
              <a:rPr lang="en-US" dirty="0"/>
              <a:t>/</a:t>
            </a:r>
            <a:r>
              <a:rPr lang="en-US" dirty="0" err="1"/>
              <a:t>Stellopt_Adding_new_code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608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41BD1-3C38-BF4A-916B-90A5DB9A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QHS46 Configuration: “6-m HSX”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ACA5FE-43ED-FF4E-B09A-C77C631E2088}"/>
              </a:ext>
            </a:extLst>
          </p:cNvPr>
          <p:cNvPicPr/>
          <p:nvPr/>
        </p:nvPicPr>
        <p:blipFill rotWithShape="1">
          <a:blip r:embed="rId2"/>
          <a:srcRect l="6228" t="10296" r="16408" b="15963"/>
          <a:stretch/>
        </p:blipFill>
        <p:spPr>
          <a:xfrm>
            <a:off x="-76199" y="1690688"/>
            <a:ext cx="5219699" cy="32115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5AC53E-991E-1549-9465-754F5ED568CA}"/>
              </a:ext>
            </a:extLst>
          </p:cNvPr>
          <p:cNvPicPr/>
          <p:nvPr/>
        </p:nvPicPr>
        <p:blipFill rotWithShape="1">
          <a:blip r:embed="rId3"/>
          <a:srcRect l="16898" r="17258"/>
          <a:stretch/>
        </p:blipFill>
        <p:spPr>
          <a:xfrm>
            <a:off x="5549899" y="1557020"/>
            <a:ext cx="3149601" cy="311023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65D67D-BAEC-AC43-943A-8F1A26D43292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4"/>
          <a:srcRect l="5516" t="26533" r="17280" b="28297"/>
          <a:stretch/>
        </p:blipFill>
        <p:spPr>
          <a:xfrm>
            <a:off x="2127250" y="4902200"/>
            <a:ext cx="4540250" cy="173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40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5C176-2E17-794C-BDE6-08D81DBAA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QAS, 5% Beta case </a:t>
            </a:r>
            <a:br>
              <a:rPr lang="en-US" dirty="0"/>
            </a:br>
            <a:r>
              <a:rPr lang="en-US" dirty="0"/>
              <a:t>(STELLOPT Benchmark)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EAC950-C743-1640-86FA-C3025AC49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8460" y="1576865"/>
            <a:ext cx="3695700" cy="2743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7AD938-4E7F-D040-9CB0-8E7CCC16D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470" y="3794760"/>
            <a:ext cx="3695700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F290E8-0C8B-1E4C-8B3D-DE20472A6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634740"/>
            <a:ext cx="36957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43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C7617-CDA8-E240-A7B6-418A14B53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49287"/>
          </a:xfrm>
        </p:spPr>
        <p:txBody>
          <a:bodyPr>
            <a:normAutofit fontScale="90000"/>
          </a:bodyPr>
          <a:lstStyle/>
          <a:p>
            <a:r>
              <a:rPr lang="en-US" dirty="0"/>
              <a:t>Next steps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4B33E5-2A6B-DE47-85D6-B3BB4E75D8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25515"/>
                <a:ext cx="7886700" cy="507524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PPPL LDRD activities for FY ‘18</a:t>
                </a:r>
              </a:p>
              <a:p>
                <a:pPr lvl="1"/>
                <a:r>
                  <a:rPr lang="en-US" dirty="0"/>
                  <a:t>Continue to explore QHS/QAS configurations with new target option. ‘Cut’ coils from several surfaces for comparisons.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Target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Add a cost-function (‘target’) that penalizes/excludes plasma shapes that have sharp ’cusps’ which cause problems with self-consistent uniformly spaced winding surfaces.</a:t>
                </a:r>
              </a:p>
              <a:p>
                <a:pPr lvl="1"/>
                <a:r>
                  <a:rPr lang="en-US" dirty="0"/>
                  <a:t>Add a coil-cutting routine in REGCOIL (Fortran) to generate initial coil shapes compatible with other coil optimization routines (COILOPT++, FOCUS, NESCOIL).</a:t>
                </a:r>
              </a:p>
              <a:p>
                <a:pPr lvl="1"/>
                <a:r>
                  <a:rPr lang="en-US" dirty="0"/>
                  <a:t>Generalize the winding surface for non-uniform separation between it and the plasma surface.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4B33E5-2A6B-DE47-85D6-B3BB4E75D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25515"/>
                <a:ext cx="7886700" cy="5075248"/>
              </a:xfrm>
              <a:blipFill>
                <a:blip r:embed="rId2"/>
                <a:stretch>
                  <a:fillRect l="-1447" t="-2750" r="-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781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3307</TotalTime>
  <Words>1439</Words>
  <Application>Microsoft Macintosh PowerPoint</Application>
  <PresentationFormat>On-screen Show (4:3)</PresentationFormat>
  <Paragraphs>197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Courier New</vt:lpstr>
      <vt:lpstr>Office Theme</vt:lpstr>
      <vt:lpstr>K (A/m) and uniform winding surface separations scans in QHS46 AND QAS</vt:lpstr>
      <vt:lpstr>Outline</vt:lpstr>
      <vt:lpstr>Background about REGCOIL1,2, 1</vt:lpstr>
      <vt:lpstr>REGCOIL with STELLOPT QHS46 and QAS configurations show that optimal separation and χ_B^2 asymptote above K≥K_crit</vt:lpstr>
      <vt:lpstr>REGCOIL with STELLOPT QHS46 and QAS configurations show that optimal separation and χ_B^2 asymptote above K≥K_crit</vt:lpstr>
      <vt:lpstr>Next step: Cut coils, look at equilibrium</vt:lpstr>
      <vt:lpstr>Number of coils / field period clearly has an impact on the ‘quality’ of the surfaces</vt:lpstr>
      <vt:lpstr>QHS46, 1.99e6 A/m</vt:lpstr>
      <vt:lpstr>QHS46, 2.82e6 A/m</vt:lpstr>
      <vt:lpstr>QHS46, 3.98e6</vt:lpstr>
      <vt:lpstr>QHS46, 4 coils</vt:lpstr>
      <vt:lpstr>QHS46, 5 coils</vt:lpstr>
      <vt:lpstr>QHS, 6 coils</vt:lpstr>
      <vt:lpstr>QAS, 1.41e6 A/m</vt:lpstr>
      <vt:lpstr>QAS, 1.99e6 A/m</vt:lpstr>
      <vt:lpstr>QAS 2.82e6 A/m</vt:lpstr>
      <vt:lpstr>QAS, 3 coil</vt:lpstr>
      <vt:lpstr>QAS, 4 coil</vt:lpstr>
      <vt:lpstr>QAS, 5 coil</vt:lpstr>
      <vt:lpstr>QAS, 6 coil</vt:lpstr>
      <vt:lpstr>To do list</vt:lpstr>
      <vt:lpstr>Backup slides below</vt:lpstr>
      <vt:lpstr>REGCOIL with STELLOPT QHS46 and QAS configurations show that optimal separation and χ_B^2 asymptote above K≥K_crit</vt:lpstr>
      <vt:lpstr>Background about REGCOIL1,2, 1</vt:lpstr>
      <vt:lpstr>Background about REGCOIL, 2</vt:lpstr>
      <vt:lpstr>STELLOPT now uses REGCOIL vary SEP to minimize χ_B^2   while meeting a desired |K|</vt:lpstr>
      <vt:lpstr>QHS46 Configuration: “6-m HSX”</vt:lpstr>
      <vt:lpstr>QAS, 5% Beta case  (STELLOPT Benchmark)</vt:lpstr>
      <vt:lpstr>Next steps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Schmitt</dc:creator>
  <cp:lastModifiedBy>John Schmitt</cp:lastModifiedBy>
  <cp:revision>85</cp:revision>
  <dcterms:created xsi:type="dcterms:W3CDTF">2018-02-23T13:41:25Z</dcterms:created>
  <dcterms:modified xsi:type="dcterms:W3CDTF">2018-03-23T19:22:28Z</dcterms:modified>
</cp:coreProperties>
</file>