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7" r:id="rId31"/>
    <p:sldId id="300" r:id="rId32"/>
    <p:sldId id="288" r:id="rId33"/>
    <p:sldId id="292" r:id="rId34"/>
    <p:sldId id="296" r:id="rId35"/>
    <p:sldId id="298" r:id="rId36"/>
    <p:sldId id="290" r:id="rId37"/>
    <p:sldId id="293" r:id="rId38"/>
    <p:sldId id="294" r:id="rId39"/>
    <p:sldId id="295" r:id="rId40"/>
    <p:sldId id="299" r:id="rId41"/>
    <p:sldId id="291" r:id="rId42"/>
    <p:sldId id="301" r:id="rId43"/>
    <p:sldId id="303" r:id="rId44"/>
    <p:sldId id="302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68"/>
    <p:restoredTop sz="94676"/>
  </p:normalViewPr>
  <p:slideViewPr>
    <p:cSldViewPr snapToGrid="0" snapToObjects="1">
      <p:cViewPr varScale="1">
        <p:scale>
          <a:sx n="64" d="100"/>
          <a:sy n="64" d="100"/>
        </p:scale>
        <p:origin x="6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427162-F71F-2A49-BFC8-6F78286A61F1}" type="datetimeFigureOut">
              <a:rPr lang="en-US" smtClean="0"/>
              <a:t>4/20/18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D1F3F2-3F74-0741-9F80-5EFC192F9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311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g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986208"/>
            <a:ext cx="9144000" cy="904169"/>
          </a:xfrm>
          <a:prstGeom prst="rect">
            <a:avLst/>
          </a:prstGeom>
          <a:solidFill>
            <a:srgbClr val="032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9467"/>
            <a:ext cx="7772400" cy="1940985"/>
          </a:xfrm>
        </p:spPr>
        <p:txBody>
          <a:bodyPr/>
          <a:lstStyle>
            <a:lvl1pPr algn="ctr">
              <a:defRPr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0299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88729"/>
            <a:ext cx="2133600" cy="365125"/>
          </a:xfrm>
        </p:spPr>
        <p:txBody>
          <a:bodyPr/>
          <a:lstStyle/>
          <a:p>
            <a:fld id="{FFEC2ED1-9D31-1447-9C92-ED694BD68DE9}" type="datetime1">
              <a:rPr lang="en-US" smtClean="0"/>
              <a:t>4/20/18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88729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88729"/>
            <a:ext cx="2133600" cy="365125"/>
          </a:xfrm>
        </p:spPr>
        <p:txBody>
          <a:bodyPr/>
          <a:lstStyle/>
          <a:p>
            <a:fld id="{6DF32006-3133-7B46-A555-9A47B3AD609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6388729"/>
            <a:ext cx="8229600" cy="365125"/>
          </a:xfrm>
        </p:spPr>
        <p:txBody>
          <a:bodyPr>
            <a:normAutofit/>
          </a:bodyPr>
          <a:lstStyle>
            <a:lvl1pPr marL="0" indent="0" algn="ctr">
              <a:buNone/>
              <a:defRPr sz="1350" i="1">
                <a:solidFill>
                  <a:srgbClr val="CCCCCC"/>
                </a:solidFill>
              </a:defRPr>
            </a:lvl1pPr>
          </a:lstStyle>
          <a:p>
            <a:pPr lvl="0"/>
            <a:r>
              <a:rPr lang="en-US" dirty="0"/>
              <a:t>Click to edit meeting, location, and date info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F0890E7-C3F2-214E-B9D1-54992C8754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4337007" y="5050655"/>
            <a:ext cx="1987560" cy="695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7506F23-E229-9F44-8E7B-6D18993865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37457" y="4986294"/>
            <a:ext cx="2450037" cy="824241"/>
          </a:xfrm>
          <a:prstGeom prst="rect">
            <a:avLst/>
          </a:prstGeom>
        </p:spPr>
      </p:pic>
      <p:pic>
        <p:nvPicPr>
          <p:cNvPr id="13" name="Picture 12" descr="AU vertical logo.jpg">
            <a:extLst>
              <a:ext uri="{FF2B5EF4-FFF2-40B4-BE49-F238E27FC236}">
                <a16:creationId xmlns:a16="http://schemas.microsoft.com/office/drawing/2014/main" id="{7E13AE89-E158-164B-A7D7-ECF7BADF69B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255" y="4846925"/>
            <a:ext cx="1185965" cy="11029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EF2B53E-DE51-B549-90CA-0BDA29BD791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385666" y="5201647"/>
            <a:ext cx="2725561" cy="50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056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490652"/>
            <a:ext cx="9144000" cy="13716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" y="0"/>
            <a:ext cx="9144000" cy="14176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5407F-78C3-F24C-80CE-CFC4B2E1A2EF}" type="datetime1">
              <a:rPr lang="en-US" smtClean="0"/>
              <a:t>4/20/18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" y="1417638"/>
            <a:ext cx="9144000" cy="1371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1" name="Picture 10" descr="AU vertical logo.jpg">
            <a:extLst>
              <a:ext uri="{FF2B5EF4-FFF2-40B4-BE49-F238E27FC236}">
                <a16:creationId xmlns:a16="http://schemas.microsoft.com/office/drawing/2014/main" id="{F33BB0B1-C91E-8647-A31A-DF7DD5B52F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8" y="5993088"/>
            <a:ext cx="849760" cy="79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720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A962F-904F-8245-B9BB-6506721DA5F3}" type="datetime1">
              <a:rPr lang="en-US" smtClean="0"/>
              <a:t>4/20/18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901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490652"/>
            <a:ext cx="9144000" cy="13716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" y="0"/>
            <a:ext cx="9144000" cy="14176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" y="1417638"/>
            <a:ext cx="9144000" cy="1371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F6630-510B-194C-8F2F-5EB321D4927A}" type="datetime1">
              <a:rPr lang="en-US" smtClean="0"/>
              <a:t>4/20/18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49686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490652"/>
            <a:ext cx="9144000" cy="13716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" y="0"/>
            <a:ext cx="9144000" cy="14176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" y="1417638"/>
            <a:ext cx="9144000" cy="1371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B3AAE-0A6B-6A4F-881A-905381B18709}" type="datetime1">
              <a:rPr lang="en-US" smtClean="0"/>
              <a:t>4/20/18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9234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490652"/>
            <a:ext cx="9144000" cy="13716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" y="0"/>
            <a:ext cx="9144000" cy="14176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" y="1417638"/>
            <a:ext cx="9144000" cy="1371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AA2E-55D9-9245-89EE-092691BD4983}" type="datetime1">
              <a:rPr lang="en-US" smtClean="0"/>
              <a:t>4/20/18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90063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5F29C-0994-4A4A-B34E-3CDD647A7915}" type="datetime1">
              <a:rPr lang="en-US" smtClean="0"/>
              <a:t>4/20/18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499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9831D-6DE1-BA41-86F7-EE8982F94650}" type="datetime1">
              <a:rPr lang="en-US" smtClean="0"/>
              <a:t>4/20/18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0684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CE2BE-DFD9-7A40-8B21-DC8428A80DF6}" type="datetime1">
              <a:rPr lang="en-US" smtClean="0"/>
              <a:t>4/20/18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6336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490652"/>
            <a:ext cx="9144000" cy="13716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" y="0"/>
            <a:ext cx="9144000" cy="14176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" y="1417638"/>
            <a:ext cx="9144000" cy="1371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08081-A8AE-A44C-A3FA-74C704758B6E}" type="datetime1">
              <a:rPr lang="en-US" smtClean="0"/>
              <a:t>4/20/18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85779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DC7A1-6A83-9648-9554-8623DE9EA940}" type="datetime1">
              <a:rPr lang="en-US" smtClean="0"/>
              <a:t>4/20/18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73516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50EAF-D093-E54D-9E90-BEC15A4FE3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E9D2CC-7D13-834D-8359-D91E8B3792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DA9DCE-4BF3-7040-8BF1-473DC9F10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6B9D4-837E-4A48-8C65-AEFC6D625192}" type="datetime1">
              <a:rPr lang="en-US" smtClean="0"/>
              <a:t>4/20/18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D2A0C-4705-C241-B8D3-1C2AACF08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31DFF-5EB1-B846-BFEA-FC1088EED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487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37319"/>
            <a:ext cx="8686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D9DEF-D24D-A346-9325-5EAF8CA55B19}" type="datetime1">
              <a:rPr lang="en-US" smtClean="0"/>
              <a:t>4/20/18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32006-3133-7B46-A555-9A47B3AD609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U vertical logo.jpg">
            <a:extLst>
              <a:ext uri="{FF2B5EF4-FFF2-40B4-BE49-F238E27FC236}">
                <a16:creationId xmlns:a16="http://schemas.microsoft.com/office/drawing/2014/main" id="{104A16AB-6B81-2E46-9D00-D608CCAA2772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8" y="5993088"/>
            <a:ext cx="849760" cy="79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182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342900" rtl="0" eaLnBrk="1" latinLnBrk="0" hangingPunct="1">
        <a:spcBef>
          <a:spcPct val="0"/>
        </a:spcBef>
        <a:buNone/>
        <a:defRPr sz="33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Clr>
          <a:schemeClr val="accent3"/>
        </a:buClr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wistell.engr.wisc.edu/?page_id=156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emf"/><Relationship Id="rId4" Type="http://schemas.openxmlformats.org/officeDocument/2006/relationships/image" Target="../media/image48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emf"/><Relationship Id="rId4" Type="http://schemas.openxmlformats.org/officeDocument/2006/relationships/image" Target="../media/image54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emf"/><Relationship Id="rId4" Type="http://schemas.openxmlformats.org/officeDocument/2006/relationships/image" Target="../media/image58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emf"/><Relationship Id="rId4" Type="http://schemas.openxmlformats.org/officeDocument/2006/relationships/image" Target="../media/image63.em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762B4-197F-684C-A4BB-D4CF1965C7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802217"/>
            <a:ext cx="7772400" cy="194098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/>
                </a:solidFill>
              </a:rPr>
              <a:t>Part 1: Using STELLOPT/REGCOIL and to find a better winding surface for QHS46</a:t>
            </a:r>
            <a:br>
              <a:rPr lang="en-US" dirty="0">
                <a:solidFill>
                  <a:schemeClr val="tx2"/>
                </a:solidFill>
              </a:rPr>
            </a:b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Part 2: Discrete coils, free-boundary VMEC MHD solutions and Boozer spectra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0E1DBD2-D737-CD4F-9926-9D945D438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108710"/>
          </a:xfrm>
        </p:spPr>
        <p:txBody>
          <a:bodyPr>
            <a:normAutofit/>
          </a:bodyPr>
          <a:lstStyle/>
          <a:p>
            <a:r>
              <a:rPr lang="en-US" dirty="0"/>
              <a:t>John C. Schmitt</a:t>
            </a:r>
          </a:p>
          <a:p>
            <a:r>
              <a:rPr lang="en-US" dirty="0"/>
              <a:t>A. Bader, M. </a:t>
            </a:r>
            <a:r>
              <a:rPr lang="en-US" dirty="0" err="1"/>
              <a:t>Landreman</a:t>
            </a:r>
            <a:r>
              <a:rPr lang="en-US" dirty="0"/>
              <a:t>, S. </a:t>
            </a:r>
            <a:r>
              <a:rPr lang="en-US" dirty="0" err="1"/>
              <a:t>Lazerson</a:t>
            </a:r>
            <a:r>
              <a:rPr lang="en-US" dirty="0"/>
              <a:t>, E. Paul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35C96D-45C6-514D-8F63-F35C5A6CA6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Internal Draft Slides, April 2018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14467-01A1-9041-8EB4-2ED2F2457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779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B9219D7-FA5D-2145-AEE6-4960E7CC93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5730" y="1600202"/>
                <a:ext cx="8926830" cy="4972048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Winding surface is specified by a set of Fourier coefficients in toroidal space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𝜁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Coordinate system</a:t>
                </a:r>
              </a:p>
              <a:p>
                <a:pPr lvl="2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Superimpose Cartesian (X, Y, Z) and spherical (R,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𝜁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Z)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atan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𝑍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Poloidal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angle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in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the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Z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plane</m:t>
                        </m:r>
                      </m:e>
                    </m:d>
                  </m:oMath>
                </a14:m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𝜁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atan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𝑌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𝑍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Toroidal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angle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in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the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plane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surface (2D manifold) is defined by the locus of point given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</m:e>
                          </m:func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lang="en-US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Z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</m:e>
                          </m:func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lang="en-US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/>
                  <a:t>Stellarator symmetry is enforced for now</a:t>
                </a:r>
              </a:p>
              <a:p>
                <a:pPr lvl="1"/>
                <a:r>
                  <a:rPr lang="en-US" dirty="0"/>
                  <a:t>With stellarator symmetry, many modes must be 0:   All: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dirty="0"/>
                  <a:t> All: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/>
                  <a:t>, and some (</a:t>
                </a:r>
                <a:r>
                  <a:rPr lang="en-US" dirty="0" err="1"/>
                  <a:t>m,n</a:t>
                </a:r>
                <a:r>
                  <a:rPr lang="en-US" dirty="0"/>
                  <a:t>) combinations</a:t>
                </a:r>
              </a:p>
              <a:p>
                <a:pPr lvl="1"/>
                <a:r>
                  <a:rPr lang="en-US" dirty="0"/>
                  <a:t>The ability to allow non-stellarator symmetry has been implemented, but not tested</a:t>
                </a:r>
              </a:p>
              <a:p>
                <a:endParaRPr lang="en-US" dirty="0"/>
              </a:p>
              <a:p>
                <a:r>
                  <a:rPr lang="en-US" dirty="0"/>
                  <a:t>STELLOPT varies the coefficients and improves the quality of </a:t>
                </a:r>
                <a:r>
                  <a:rPr lang="en-US" i="1" dirty="0" err="1"/>
                  <a:t>B</a:t>
                </a:r>
                <a:r>
                  <a:rPr lang="en-US" i="1" baseline="-25000" dirty="0" err="1"/>
                  <a:t>norm</a:t>
                </a:r>
                <a:r>
                  <a:rPr lang="en-US" dirty="0"/>
                  <a:t> on the target surface</a:t>
                </a:r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Initial guess: A winding surface with a uniform separation (See previous presentations)</a:t>
                </a:r>
              </a:p>
              <a:p>
                <a:pPr lvl="1"/>
                <a:r>
                  <a:rPr lang="en-US" dirty="0"/>
                  <a:t>Optimal winding surface: For QHS46, the initial trend is to make the winding surface:</a:t>
                </a:r>
              </a:p>
              <a:p>
                <a:pPr lvl="2"/>
                <a:r>
                  <a:rPr lang="en-US" dirty="0"/>
                  <a:t>Vertically elongated</a:t>
                </a:r>
              </a:p>
              <a:p>
                <a:pPr lvl="2"/>
                <a:r>
                  <a:rPr lang="en-US" dirty="0"/>
                  <a:t>Closer to the plasma, radially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B9219D7-FA5D-2145-AEE6-4960E7CC93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5730" y="1600202"/>
                <a:ext cx="8926830" cy="4972048"/>
              </a:xfrm>
              <a:blipFill>
                <a:blip r:embed="rId2"/>
                <a:stretch>
                  <a:fillRect l="-142" t="-1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42A30516-DE95-CC47-AB6E-C3E0CFEF5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STELLOPT can now manipulate the set of Fourier coefficients that describe the coil winding surface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D8C515-D16C-774A-89E4-45DB415B5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182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EE55B6B-9090-F24B-B193-E926BCA5386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3"/>
                <a:ext cx="8229600" cy="1737358"/>
              </a:xfrm>
            </p:spPr>
            <p:txBody>
              <a:bodyPr>
                <a:normAutofit fontScale="55000" lnSpcReduction="20000"/>
              </a:bodyPr>
              <a:lstStyle/>
              <a:p>
                <a:r>
                  <a:rPr lang="en-US" dirty="0"/>
                  <a:t>Initial guess was a winding surface with uniform separation, </a:t>
                </a:r>
                <a:r>
                  <a:rPr lang="en-US" i="1" dirty="0"/>
                  <a:t>K</a:t>
                </a:r>
                <a:r>
                  <a:rPr lang="en-US" i="1" baseline="-25000" dirty="0"/>
                  <a:t>RMS</a:t>
                </a:r>
                <a:r>
                  <a:rPr lang="en-US" dirty="0"/>
                  <a:t>= 2.82e6 A/m</a:t>
                </a:r>
              </a:p>
              <a:p>
                <a:r>
                  <a:rPr lang="en-US" dirty="0"/>
                  <a:t>1618 total harmonics were allowed to be varied</a:t>
                </a:r>
              </a:p>
              <a:p>
                <a:r>
                  <a:rPr lang="en-US" dirty="0"/>
                  <a:t>1618 identical targets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𝑛𝑜𝑟𝑚</m:t>
                            </m:r>
                          </m:sub>
                        </m:sSub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dirty="0"/>
              </a:p>
              <a:p>
                <a:r>
                  <a:rPr lang="en-US" dirty="0"/>
                  <a:t>Behavior exhibits a dependence on L-M optimizer run parameters of FACTOR / EPSFCN</a:t>
                </a:r>
              </a:p>
              <a:p>
                <a:r>
                  <a:rPr lang="en-US" dirty="0"/>
                  <a:t>Time limit reached</a:t>
                </a:r>
              </a:p>
              <a:p>
                <a:pPr lvl="1"/>
                <a:r>
                  <a:rPr lang="en-US" dirty="0"/>
                  <a:t>Cases b, c, f, g, </a:t>
                </a:r>
                <a:r>
                  <a:rPr lang="en-US" dirty="0" err="1"/>
                  <a:t>i</a:t>
                </a:r>
                <a:endParaRPr lang="en-US" dirty="0"/>
              </a:p>
              <a:p>
                <a:r>
                  <a:rPr lang="en-US" dirty="0"/>
                  <a:t>“algorithm estimates that the relative error between x and the solution is at most </a:t>
                </a:r>
                <a:r>
                  <a:rPr lang="en-US" dirty="0" err="1"/>
                  <a:t>xtol</a:t>
                </a:r>
                <a:r>
                  <a:rPr lang="en-US" dirty="0"/>
                  <a:t>” </a:t>
                </a:r>
              </a:p>
              <a:p>
                <a:pPr lvl="1"/>
                <a:r>
                  <a:rPr lang="en-US" dirty="0"/>
                  <a:t>Cases a, d, e, h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EE55B6B-9090-F24B-B193-E926BCA5386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3"/>
                <a:ext cx="8229600" cy="1737358"/>
              </a:xfrm>
              <a:blipFill>
                <a:blip r:embed="rId2"/>
                <a:stretch>
                  <a:fillRect l="-154" t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64E98D0-9A09-E74D-9AE4-50E477E4FCD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400" dirty="0"/>
                  <a:t>STELLOPT finds a better solutions (smaller residual error, reduced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𝑛𝑜𝑟𝑚</m:t>
                        </m:r>
                      </m:sub>
                    </m:sSub>
                  </m:oMath>
                </a14:m>
                <a:r>
                  <a:rPr lang="en-US" sz="2400" dirty="0"/>
                  <a:t> on the target plasma surface) when manipulating the Fourier coefficients. An improvement by one order of magnitude compared to the uniform winding surface.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64E98D0-9A09-E74D-9AE4-50E477E4FC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1022" t="-20879" r="-438" b="-296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E6F2CD6E-7ED1-0A4C-BF11-7DAB6D91F0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91" r="6783"/>
          <a:stretch/>
        </p:blipFill>
        <p:spPr>
          <a:xfrm>
            <a:off x="1965960" y="3337561"/>
            <a:ext cx="5394960" cy="347286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420298-A7A0-3C48-8056-60A4346E3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401C44-6BED-0F4A-8378-78CD6FFF1D9D}"/>
              </a:ext>
            </a:extLst>
          </p:cNvPr>
          <p:cNvSpPr txBox="1"/>
          <p:nvPr/>
        </p:nvSpPr>
        <p:spPr>
          <a:xfrm>
            <a:off x="7616142" y="3622876"/>
            <a:ext cx="1299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7211FA-028D-FC4B-AA08-992B0809076E}"/>
              </a:ext>
            </a:extLst>
          </p:cNvPr>
          <p:cNvSpPr txBox="1"/>
          <p:nvPr/>
        </p:nvSpPr>
        <p:spPr>
          <a:xfrm>
            <a:off x="7616142" y="4965458"/>
            <a:ext cx="1299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231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369FA15-4B22-624E-9D4D-BE50EB29D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the case shown in red ‘</a:t>
            </a:r>
            <a:r>
              <a:rPr lang="en-US" sz="3200" dirty="0">
                <a:solidFill>
                  <a:srgbClr val="FF0000"/>
                </a:solidFill>
              </a:rPr>
              <a:t>+</a:t>
            </a:r>
            <a:r>
              <a:rPr lang="en-US" dirty="0"/>
              <a:t>’ symbols, see arrows</a:t>
            </a:r>
          </a:p>
          <a:p>
            <a:r>
              <a:rPr lang="en-US" dirty="0"/>
              <a:t>The first slide will explain what is being shown in each subplot</a:t>
            </a:r>
          </a:p>
          <a:p>
            <a:r>
              <a:rPr lang="en-US" dirty="0"/>
              <a:t>There are 21 set of plots, one for each new solution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E5326F4-2AFC-C547-BC1B-F41225B68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The next 21 slides show the evolution of the new ‘optimal’ solution during case 1b with FACTOR/EPSFCN = 25 / 1e-5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CE3224-2B36-A44D-93F8-7058A6F046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91" r="6783"/>
          <a:stretch/>
        </p:blipFill>
        <p:spPr>
          <a:xfrm>
            <a:off x="1965960" y="3337561"/>
            <a:ext cx="5394960" cy="3472864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0855720-D0B4-BF42-8078-F3A45863530C}"/>
              </a:ext>
            </a:extLst>
          </p:cNvPr>
          <p:cNvCxnSpPr>
            <a:cxnSpLocks/>
          </p:cNvCxnSpPr>
          <p:nvPr/>
        </p:nvCxnSpPr>
        <p:spPr>
          <a:xfrm>
            <a:off x="3644348" y="4452730"/>
            <a:ext cx="1205948" cy="11794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F503FF9-8A33-EC46-9756-C85FF925B75E}"/>
              </a:ext>
            </a:extLst>
          </p:cNvPr>
          <p:cNvCxnSpPr>
            <a:cxnSpLocks/>
          </p:cNvCxnSpPr>
          <p:nvPr/>
        </p:nvCxnSpPr>
        <p:spPr>
          <a:xfrm>
            <a:off x="4982817" y="5777948"/>
            <a:ext cx="1139687" cy="1192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41E0C0F-2183-A04F-A5CB-2DF1A25ACC07}"/>
              </a:ext>
            </a:extLst>
          </p:cNvPr>
          <p:cNvCxnSpPr>
            <a:cxnSpLocks/>
          </p:cNvCxnSpPr>
          <p:nvPr/>
        </p:nvCxnSpPr>
        <p:spPr>
          <a:xfrm>
            <a:off x="2544417" y="3922643"/>
            <a:ext cx="993913" cy="3578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B72DB245-E862-2A42-93C5-42F1D74D4DCD}"/>
              </a:ext>
            </a:extLst>
          </p:cNvPr>
          <p:cNvSpPr/>
          <p:nvPr/>
        </p:nvSpPr>
        <p:spPr>
          <a:xfrm>
            <a:off x="6241774" y="5261113"/>
            <a:ext cx="1007165" cy="198783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996A49C-9979-6646-9D7E-A2DC27641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699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C3DFF77-300D-A742-A8AF-A1A2DD873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As an example, the first step (but don’t dwell on it)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74FD202A-91B3-FC4C-9AEB-37696E51967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28600" y="1600202"/>
                <a:ext cx="4419600" cy="4774094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X, Y, Z axis units are meters</a:t>
                </a:r>
              </a:p>
              <a:p>
                <a:r>
                  <a:rPr lang="en-US" dirty="0"/>
                  <a:t>Upper Left: The original winding surface (in black) and the new winding surface (orange) are superimposed on the same axes. This allows a simple ‘binary’ eye inspection to see the gross features of the surfaces</a:t>
                </a:r>
              </a:p>
              <a:p>
                <a:r>
                  <a:rPr lang="en-US" dirty="0"/>
                  <a:t>Upper Right: Planar slices of the winding surface at </a:t>
                </a:r>
                <a14:m>
                  <m:oMath xmlns:m="http://schemas.openxmlformats.org/officeDocument/2006/math">
                    <m:r>
                      <a:rPr lang="en-US" sz="15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𝜁</m:t>
                    </m:r>
                    <m:r>
                      <a:rPr lang="en-US" sz="1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  <m:r>
                          <a:rPr lang="en-US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,45°,90</m:t>
                        </m:r>
                        <m:r>
                          <a:rPr lang="en-US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e>
                    </m:d>
                    <m:r>
                      <a:rPr lang="en-US" sz="1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en-US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360°</m:t>
                        </m:r>
                      </m:num>
                      <m:den>
                        <m:r>
                          <a:rPr lang="en-US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𝑁𝐹𝑃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Lower left and right: The distance (in cm) from the new surface to the original surface, multiplied by the sign of the change in the vertical (Z) –direction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Original target |B| on target LCFS also shown for reference</a:t>
                </a:r>
              </a:p>
              <a:p>
                <a:pPr lvl="1"/>
                <a:r>
                  <a:rPr lang="en-US" dirty="0"/>
                  <a:t>This is not a ‘self-consistent’ |B|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74FD202A-91B3-FC4C-9AEB-37696E5196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28600" y="1600202"/>
                <a:ext cx="4419600" cy="4774094"/>
              </a:xfrm>
              <a:blipFill>
                <a:blip r:embed="rId2"/>
                <a:stretch>
                  <a:fillRect l="-860" t="-1592" r="-20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141C544F-C666-9C48-86E0-8757B080B04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1798303"/>
            <a:ext cx="4038600" cy="3030565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14332E-E19A-E346-A197-AA16AC99A9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071" y="4828868"/>
            <a:ext cx="2587486" cy="194061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2E50B7-7595-7D4F-A782-1E779A2EF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213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3BACA0E9-8854-B24A-91DC-614F209717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6300" y="1600200"/>
            <a:ext cx="6031400" cy="4525963"/>
          </a:xfr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CF522429-F99C-7445-879E-B82A6F512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solution #2, The first step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6D9A913-CD85-7444-BC7D-899363CA4C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441" y="1961322"/>
            <a:ext cx="1816793" cy="136259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A1114E-0BC5-564C-A766-560A0768C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077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42881C-0F07-4B4F-BBC1-A13CD3E8A0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6300" y="1600200"/>
            <a:ext cx="6031400" cy="452596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AF9CFAC-5313-CE43-B454-5B14AFC00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solution #3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6B5052-C9B5-D741-9203-59F5E2B35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441" y="1961322"/>
            <a:ext cx="1816793" cy="136259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107786-7EDC-D343-A298-9FDC76F89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093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A732A72-ECDA-1D46-85F4-B92C169340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6300" y="1600200"/>
            <a:ext cx="6031400" cy="452596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A52DE4C-32AB-FF49-A8A3-A75AEE158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solution #4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463BEF-1C39-EA43-B7B6-FB313747B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441" y="1961322"/>
            <a:ext cx="1816793" cy="136259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703B88-72D7-8F4C-BE7A-BFCF93203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247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EA3FB3-6886-884C-A8E7-9369248BCC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6300" y="1600200"/>
            <a:ext cx="6031400" cy="452596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B1C18E2-925B-924D-86AB-035C4EB40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solution #5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ED3C2D-C423-9546-AB9D-D7E9D990C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441" y="1961322"/>
            <a:ext cx="1816793" cy="136259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24C3F8-BF5F-D740-B57D-FF56EEB8D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971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1B84BA6-E0B8-944A-B82F-28ED0A762A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6300" y="1600200"/>
            <a:ext cx="6031400" cy="452596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C46A9A3-F606-2847-AED3-69F61E212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solution #6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A604AA-9E94-D249-A3D2-F12CB2A12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441" y="1961322"/>
            <a:ext cx="1816793" cy="136259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B6BB80-8077-154D-995B-101CC8FFE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380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91D969F-EF42-EF4E-BF00-9685477475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6300" y="1600200"/>
            <a:ext cx="6031400" cy="452596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8EBB5C4-792F-1A43-B5F6-1096ABA27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solution #7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5D49F8-0E7A-1647-827C-782AFADA0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441" y="1961322"/>
            <a:ext cx="1816793" cy="136259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447130-B15A-0448-8DAE-A3A674789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818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B359C4-17EE-5C48-B52B-B5CCC36F7F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6300" y="1600200"/>
            <a:ext cx="6031400" cy="452596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E5846D0-45F5-0F4D-8F7C-B3657610F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solution #8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80A946-77D4-8149-B189-3CD221AA7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441" y="1961322"/>
            <a:ext cx="1816793" cy="136259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AE6755-E541-3943-AC12-34D4BB5C9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733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AA3B48-1ED7-F64F-958B-922F392AB0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6300" y="1600200"/>
            <a:ext cx="6031400" cy="452596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C8C4A94-AA38-8549-9B9B-4393C8580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Iterative solution #9: A new rate of descent begins now; Surface will become narrower and taller.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B518AB-BC39-1245-A7B9-F4038D24C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441" y="1961322"/>
            <a:ext cx="1816793" cy="13625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D837FC-BA75-554C-856E-2CA4E22F1D0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91" r="6783"/>
          <a:stretch/>
        </p:blipFill>
        <p:spPr>
          <a:xfrm>
            <a:off x="92765" y="5429250"/>
            <a:ext cx="2219507" cy="1428749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22D8889-28A9-A44F-A7BB-EFE090F6748D}"/>
              </a:ext>
            </a:extLst>
          </p:cNvPr>
          <p:cNvCxnSpPr>
            <a:cxnSpLocks/>
          </p:cNvCxnSpPr>
          <p:nvPr/>
        </p:nvCxnSpPr>
        <p:spPr>
          <a:xfrm>
            <a:off x="838030" y="5280134"/>
            <a:ext cx="0" cy="5520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67FD44-3993-894C-992E-EB87F3217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96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21E1E7-6BEB-B74F-B71A-B77842A154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6300" y="1600200"/>
            <a:ext cx="6031400" cy="452596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D0254E6-5505-3D4C-B70E-DFBC3C7EC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solution #10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F6270A-BEE7-5343-910F-06A1735D9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441" y="1961322"/>
            <a:ext cx="1816793" cy="136259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CFA843-DDD2-3044-B4E3-4E0D39B1D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582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0410816-1A88-A147-A4E1-87A359AFF5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6300" y="1600200"/>
            <a:ext cx="6031400" cy="452596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2C330B1-8B1B-A34A-B8C2-4B232BB8B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solution #11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886599-261A-1048-A94F-80CBD5305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441" y="1961322"/>
            <a:ext cx="1816793" cy="136259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2F5238B-2C52-0145-AAD1-C67AD059E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293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F6CE96-E367-0344-B278-5C20826073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6300" y="1600200"/>
            <a:ext cx="6031400" cy="452596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4292EC2-DA8E-4A4D-8D43-4982491DE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solution #12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8B9D5B-E3BE-DF4E-9972-5451F6FEB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441" y="1961322"/>
            <a:ext cx="1816793" cy="136259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04C744-CC50-654A-A472-8CEC59F69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077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122123A-BF44-E34E-BB9B-5EB8636E4C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6300" y="1600200"/>
            <a:ext cx="6031400" cy="452596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D2CD040-2EFB-664D-9FF3-C0E3197D8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solution #13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BA7416-696E-E345-94AF-8470B5357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441" y="1961322"/>
            <a:ext cx="1816793" cy="136259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90AA92-0EE8-5F44-B8D2-B0D0B7FE4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9046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FA944E-75BC-8C4C-A364-52A69125F5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6300" y="1600200"/>
            <a:ext cx="6031400" cy="452596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C3BFE58-5E69-564E-BAA9-CA4B4E2EC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solution #14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55A39E-862E-FB47-B1F5-C0E4C029A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441" y="1961322"/>
            <a:ext cx="1816793" cy="136259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B45861-34EB-7544-8BF6-B10DFC53D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696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2E83BD5-BA16-D440-852E-54B5DEA028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6300" y="1600200"/>
            <a:ext cx="6031400" cy="452596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5991071-4DB2-E849-80BA-973C50566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solution # 15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6AA2C9-24A7-4442-A7AF-231780018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441" y="1961322"/>
            <a:ext cx="1816793" cy="136259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4B9A5F-B5EB-264A-9105-2D70D6540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2728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466841-6E1E-6847-BE75-F223920B35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6300" y="1600200"/>
            <a:ext cx="6031400" cy="452596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55AB761-5ED4-E44F-8C46-F8A70B75F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solution # 16: Descent slows down from here on to the end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4F24B9-BC38-E04C-918C-CCE248CF9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441" y="1961322"/>
            <a:ext cx="1816793" cy="13625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6D046D-0FFA-7F40-A67D-1A3866C954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91" r="6783"/>
          <a:stretch/>
        </p:blipFill>
        <p:spPr>
          <a:xfrm>
            <a:off x="92765" y="5429250"/>
            <a:ext cx="2219507" cy="1428749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440F6B5-DEE1-4B48-8335-D28003EB9505}"/>
              </a:ext>
            </a:extLst>
          </p:cNvPr>
          <p:cNvCxnSpPr>
            <a:cxnSpLocks/>
          </p:cNvCxnSpPr>
          <p:nvPr/>
        </p:nvCxnSpPr>
        <p:spPr>
          <a:xfrm>
            <a:off x="1340946" y="5777343"/>
            <a:ext cx="0" cy="5520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6AEF69-5E2C-8243-8EDB-1072098D9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109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4FB508-DF51-D94B-BCD8-437249A314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6300" y="1600200"/>
            <a:ext cx="6031400" cy="452596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3A572D7-06F0-3344-8460-028ADDEA0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solution #17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52AA5B-43A1-B54D-92BD-64C404622C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441" y="1961322"/>
            <a:ext cx="1816793" cy="136259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9FF7E6-A8E6-5047-9644-434BC03DF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2287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EBF3B11-F7B7-4C46-A791-091D84ADAC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6300" y="1600200"/>
            <a:ext cx="6031400" cy="452596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BCE7BCD-42D7-5F41-8165-ECFFAE15E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solution #18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4696FB-497A-5A4C-8D1D-4079708EB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441" y="1961322"/>
            <a:ext cx="1816793" cy="136259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150682-B080-A749-99B4-8D65D0358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214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6C7DAD-4EDF-1E4B-8076-14DC0F39CE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6300" y="1600200"/>
            <a:ext cx="6031400" cy="452596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E122A35-CC7B-3E41-A2D0-10B066525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solution #19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89EC62-5353-D94E-BE67-25DF0C06C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441" y="1961322"/>
            <a:ext cx="1816793" cy="136259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E82D0C-09CF-F94F-9B2B-5E7216D26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4064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AB8505-4906-D540-94A2-2952E9BEA6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6300" y="1600200"/>
            <a:ext cx="6031400" cy="452596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07F3689-9EC8-294F-9557-C96DD152F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solution #20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2E54FC-AFAA-F84C-91E8-98FF4F1A5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441" y="1961322"/>
            <a:ext cx="1816793" cy="136259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BED4C5-5EFE-6B4D-B461-A9C3FE335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8805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706EA7-B16A-1443-9615-99B3D14925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6300" y="1600200"/>
            <a:ext cx="6031400" cy="452596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3E2B877-5CFD-7E4D-8290-1C723D705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solution #21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7F534E-1F41-D245-B40A-325245B4B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441" y="1961322"/>
            <a:ext cx="1816793" cy="136259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816A39-5CE2-7349-8D4D-58AC05A29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469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58D5BC-9921-FB45-B0C4-D10E22A410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6300" y="1600200"/>
            <a:ext cx="6031400" cy="452596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7838F4E-FC47-3E47-AAD1-9B6610EE3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solution #22: (24x32 </a:t>
            </a:r>
            <a:r>
              <a:rPr lang="en-US" dirty="0" err="1"/>
              <a:t>cpu</a:t>
            </a:r>
            <a:r>
              <a:rPr lang="en-US" dirty="0"/>
              <a:t>-hour time limit)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436BCC-1B75-3949-ACEA-6F51C8DDE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441" y="1961322"/>
            <a:ext cx="1816793" cy="13625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BD1AA2-D880-6F46-8D26-6E7CA79609FB}"/>
              </a:ext>
            </a:extLst>
          </p:cNvPr>
          <p:cNvSpPr txBox="1"/>
          <p:nvPr/>
        </p:nvSpPr>
        <p:spPr>
          <a:xfrm>
            <a:off x="0" y="1830572"/>
            <a:ext cx="19888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solution after the last iteration is teller and narrower than the starting position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Recall: The starting position was a ‘uniform distance’ away from the plasma boundary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5F754C-87D8-4341-B2B5-AB05A4184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903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989F076-F6F6-4B44-B898-C2B1E23B23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4560" y="4250570"/>
            <a:ext cx="3474720" cy="260743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3D4237A-0B09-364C-9637-A0C78A0A5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The optimizer runs that demonstrated the most rapid descent</a:t>
            </a:r>
            <a:br>
              <a:rPr lang="en-US" sz="2400" dirty="0"/>
            </a:br>
            <a:r>
              <a:rPr lang="en-US" sz="2400" dirty="0"/>
              <a:t>A) look a little different, B) are still evolving, and C) terminated because the solver was in a local minimum (I think)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B3D2E2-8F6F-8942-86BA-CC4C3BF930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91" r="6783"/>
          <a:stretch/>
        </p:blipFill>
        <p:spPr>
          <a:xfrm>
            <a:off x="5669280" y="1830572"/>
            <a:ext cx="3362739" cy="21646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2FC581-AE4C-9C4D-8C9C-0FF2CA61CB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0" y="4250571"/>
            <a:ext cx="3474720" cy="26074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E1C4980-3A1D-C542-9A00-C0A4F60375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4560" y="1643140"/>
            <a:ext cx="3474720" cy="260742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32B7B11-FD24-4849-A8C4-6B2CC61B5182}"/>
              </a:ext>
            </a:extLst>
          </p:cNvPr>
          <p:cNvSpPr txBox="1"/>
          <p:nvPr/>
        </p:nvSpPr>
        <p:spPr>
          <a:xfrm>
            <a:off x="-68580" y="1659122"/>
            <a:ext cx="246888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surfaces of the two branches that descend more rapidly, but are truncated, look a little different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blue +’s (upper left)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red squares (lower left)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red square descent path has one extra step – see lower right plots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b="1" dirty="0"/>
              <a:t>The solver got stuck in a local minimum?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sz="1400" dirty="0"/>
              <a:t>“algorithm estimates that the relative error between x and the solution is at most </a:t>
            </a:r>
            <a:r>
              <a:rPr lang="en-US" sz="1400" dirty="0" err="1"/>
              <a:t>xtol</a:t>
            </a:r>
            <a:r>
              <a:rPr lang="en-US" sz="1400" dirty="0"/>
              <a:t>” 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1600" b="1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5BA1EAC-2A36-394E-B6D9-C83BEB2BBFF1}"/>
              </a:ext>
            </a:extLst>
          </p:cNvPr>
          <p:cNvCxnSpPr>
            <a:cxnSpLocks/>
          </p:cNvCxnSpPr>
          <p:nvPr/>
        </p:nvCxnSpPr>
        <p:spPr>
          <a:xfrm flipH="1" flipV="1">
            <a:off x="5486401" y="2658140"/>
            <a:ext cx="1382232" cy="2020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FBF2D5E-08BF-5E4E-8AD9-0636B34B3E70}"/>
              </a:ext>
            </a:extLst>
          </p:cNvPr>
          <p:cNvCxnSpPr>
            <a:cxnSpLocks/>
          </p:cNvCxnSpPr>
          <p:nvPr/>
        </p:nvCxnSpPr>
        <p:spPr>
          <a:xfrm flipH="1">
            <a:off x="5518298" y="2934586"/>
            <a:ext cx="1360968" cy="14460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29515ED-D23A-D84D-8296-3ADE2B8914AF}"/>
              </a:ext>
            </a:extLst>
          </p:cNvPr>
          <p:cNvCxnSpPr>
            <a:cxnSpLocks/>
          </p:cNvCxnSpPr>
          <p:nvPr/>
        </p:nvCxnSpPr>
        <p:spPr>
          <a:xfrm>
            <a:off x="6974958" y="3009014"/>
            <a:ext cx="265814" cy="12546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B63BAFD3-DA61-874E-AE3A-526DB1FA13A9}"/>
              </a:ext>
            </a:extLst>
          </p:cNvPr>
          <p:cNvSpPr/>
          <p:nvPr/>
        </p:nvSpPr>
        <p:spPr>
          <a:xfrm>
            <a:off x="6772942" y="2775099"/>
            <a:ext cx="324554" cy="309195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37C2266-0EE2-7E4B-BEF7-94A4BC0E7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7743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9DAF2F-0371-DD4F-A39F-3B0571589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optimizer branch that descends more slowly looks vaguely like the ‘best’ case: Taller, narrower.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DF2E90-FF5E-8E4C-B183-B23C2E01F7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91" r="6783"/>
          <a:stretch/>
        </p:blipFill>
        <p:spPr>
          <a:xfrm>
            <a:off x="4562611" y="1683271"/>
            <a:ext cx="3362739" cy="216467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93377F1-F3F8-9241-9037-1DD10BF5E080}"/>
              </a:ext>
            </a:extLst>
          </p:cNvPr>
          <p:cNvSpPr/>
          <p:nvPr/>
        </p:nvSpPr>
        <p:spPr>
          <a:xfrm>
            <a:off x="7497969" y="2405818"/>
            <a:ext cx="344558" cy="344557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A857750D-DED2-0140-B142-A6D236E1AB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54390" y="1583330"/>
            <a:ext cx="3416729" cy="2563914"/>
          </a:xfr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E192B22-44B5-844D-B04E-9FBA01C23F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9" y="4250898"/>
            <a:ext cx="3416729" cy="256391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E53B8CA-8C5D-AE4C-8F4D-D66B7E468A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6170" y="4250898"/>
            <a:ext cx="3255623" cy="2443020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22072B9-DF5A-A44B-A46F-B6EFA12DFE48}"/>
              </a:ext>
            </a:extLst>
          </p:cNvPr>
          <p:cNvCxnSpPr>
            <a:cxnSpLocks/>
          </p:cNvCxnSpPr>
          <p:nvPr/>
        </p:nvCxnSpPr>
        <p:spPr>
          <a:xfrm>
            <a:off x="6928126" y="2511835"/>
            <a:ext cx="50358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9CEC27-B501-6944-8BB7-8AED77F3E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28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AF0C02-3B06-1240-9987-6DD96B1D1160}"/>
              </a:ext>
            </a:extLst>
          </p:cNvPr>
          <p:cNvSpPr txBox="1"/>
          <p:nvPr/>
        </p:nvSpPr>
        <p:spPr>
          <a:xfrm>
            <a:off x="8293261" y="1949489"/>
            <a:ext cx="393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3D52020-2FA2-5344-98C0-D254B7BDEBD3}"/>
              </a:ext>
            </a:extLst>
          </p:cNvPr>
          <p:cNvCxnSpPr>
            <a:cxnSpLocks/>
          </p:cNvCxnSpPr>
          <p:nvPr/>
        </p:nvCxnSpPr>
        <p:spPr>
          <a:xfrm flipH="1">
            <a:off x="5636871" y="2071868"/>
            <a:ext cx="2743200" cy="578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95042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A33126F-26D2-8945-9814-48ED09DE58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090530"/>
            <a:ext cx="6031400" cy="452596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39DAF2F-0371-DD4F-A39F-3B0571589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Helical Stripes: The runs that descend very slowly has very corrugated surfaces.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DF2E90-FF5E-8E4C-B183-B23C2E01F7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91" r="6783"/>
          <a:stretch/>
        </p:blipFill>
        <p:spPr>
          <a:xfrm>
            <a:off x="5682008" y="2833794"/>
            <a:ext cx="3362739" cy="216467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93377F1-F3F8-9241-9037-1DD10BF5E080}"/>
              </a:ext>
            </a:extLst>
          </p:cNvPr>
          <p:cNvSpPr/>
          <p:nvPr/>
        </p:nvSpPr>
        <p:spPr>
          <a:xfrm>
            <a:off x="8627165" y="3193774"/>
            <a:ext cx="225287" cy="278295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2300A82-55E6-7F49-B925-7711B279F21B}"/>
              </a:ext>
            </a:extLst>
          </p:cNvPr>
          <p:cNvCxnSpPr/>
          <p:nvPr/>
        </p:nvCxnSpPr>
        <p:spPr>
          <a:xfrm>
            <a:off x="6811617" y="3193774"/>
            <a:ext cx="1762539" cy="795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9F8D95-BF61-994B-AE18-50FC3FE51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3684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F7E0200-EC60-7F4B-B85B-9434FA1E5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2"/>
            <a:ext cx="8458200" cy="476630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It works, but the routine may not be optimized, robust, nor guaranteed to be globally relevant. Still, it’s a tool that we can tinker with, so why not try?</a:t>
            </a:r>
          </a:p>
          <a:p>
            <a:pPr lvl="1"/>
            <a:r>
              <a:rPr lang="en-US" dirty="0"/>
              <a:t>Mod. L-M routine documentation is sparse; Some ‘improvements’ are self-documented; Intent/side effects of some code choices are not explained.</a:t>
            </a:r>
          </a:p>
          <a:p>
            <a:pPr lvl="1"/>
            <a:r>
              <a:rPr lang="en-US" dirty="0"/>
              <a:t>Outline of routine to be done.</a:t>
            </a:r>
          </a:p>
          <a:p>
            <a:r>
              <a:rPr lang="en-US" dirty="0"/>
              <a:t>Perhaps a Quasi-Newton (or QN-like) step may be more robust</a:t>
            </a:r>
          </a:p>
          <a:p>
            <a:pPr lvl="1"/>
            <a:r>
              <a:rPr lang="en-US" dirty="0"/>
              <a:t>When the following are true:</a:t>
            </a:r>
          </a:p>
          <a:p>
            <a:pPr lvl="2"/>
            <a:r>
              <a:rPr lang="en-US" dirty="0"/>
              <a:t>A step along a variable (or several variables) shows an improvement (along a vector/direction)</a:t>
            </a:r>
          </a:p>
          <a:p>
            <a:pPr lvl="2"/>
            <a:r>
              <a:rPr lang="en-US" b="1" i="1" dirty="0"/>
              <a:t>and</a:t>
            </a:r>
            <a:r>
              <a:rPr lang="en-US" dirty="0"/>
              <a:t> repeated steps (2 or more) along this direction (or set of directions) continue to show improvements</a:t>
            </a:r>
          </a:p>
          <a:p>
            <a:pPr lvl="1"/>
            <a:r>
              <a:rPr lang="en-US" dirty="0"/>
              <a:t>Then:</a:t>
            </a:r>
          </a:p>
          <a:p>
            <a:pPr lvl="2"/>
            <a:r>
              <a:rPr lang="en-US" dirty="0"/>
              <a:t>Hypothesis: The local space is well-described by the finite-step forward-difference calculation of the 1</a:t>
            </a:r>
            <a:r>
              <a:rPr lang="en-US" baseline="30000" dirty="0"/>
              <a:t>st</a:t>
            </a:r>
            <a:r>
              <a:rPr lang="en-US" dirty="0"/>
              <a:t> derivative and an estimate of the 2</a:t>
            </a:r>
            <a:r>
              <a:rPr lang="en-US" baseline="30000" dirty="0"/>
              <a:t>nd</a:t>
            </a:r>
            <a:r>
              <a:rPr lang="en-US" dirty="0"/>
              <a:t> derivative is reasonable (along the search vector)</a:t>
            </a:r>
          </a:p>
          <a:p>
            <a:pPr lvl="2"/>
            <a:r>
              <a:rPr lang="en-US" dirty="0"/>
              <a:t>These steps or directions should be rewarded/trusted and the search and/or step distance along this direction may be accelerated – via a Taylor expansion including 1</a:t>
            </a:r>
            <a:r>
              <a:rPr lang="en-US" baseline="30000" dirty="0"/>
              <a:t>st</a:t>
            </a:r>
            <a:r>
              <a:rPr lang="en-US" dirty="0"/>
              <a:t> and 2</a:t>
            </a:r>
            <a:r>
              <a:rPr lang="en-US" baseline="30000" dirty="0"/>
              <a:t>nd</a:t>
            </a:r>
            <a:r>
              <a:rPr lang="en-US" dirty="0"/>
              <a:t> derivatives </a:t>
            </a:r>
          </a:p>
          <a:p>
            <a:pPr lvl="1"/>
            <a:r>
              <a:rPr lang="en-US" dirty="0"/>
              <a:t>Additional ‘history’ of the function evaluations needs to be maintained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39DAF2F-0371-DD4F-A39F-3B0571589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Conclusions, Part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D82C34-6540-0E42-952B-0BBC51367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3559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46F40D8-6328-D940-880A-C74CD666F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4C6DC-6872-F446-AEBD-05502265B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31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36E7304-C89D-8B4A-A362-ECFC2D1DF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2: Discrete coils and the subsequent Boozer spectrum</a:t>
            </a:r>
          </a:p>
        </p:txBody>
      </p:sp>
    </p:spTree>
    <p:extLst>
      <p:ext uri="{BB962C8B-B14F-4D97-AF65-F5344CB8AC3E}">
        <p14:creationId xmlns:p14="http://schemas.microsoft.com/office/powerpoint/2010/main" val="7651389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B1C292E-021E-024C-BF63-78429AA41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tx2"/>
                </a:solidFill>
              </a:rPr>
              <a:t>Cutting coils, calculating the vacuum VMEC MHD solution and Boozer spectrum</a:t>
            </a:r>
          </a:p>
          <a:p>
            <a:r>
              <a:rPr lang="en-US" dirty="0">
                <a:solidFill>
                  <a:schemeClr val="tx2"/>
                </a:solidFill>
              </a:rPr>
              <a:t>Generate </a:t>
            </a:r>
            <a:r>
              <a:rPr lang="en-US" dirty="0" err="1">
                <a:solidFill>
                  <a:schemeClr val="tx2"/>
                </a:solidFill>
              </a:rPr>
              <a:t>coilsets</a:t>
            </a:r>
            <a:r>
              <a:rPr lang="en-US" dirty="0">
                <a:solidFill>
                  <a:schemeClr val="tx2"/>
                </a:solidFill>
              </a:rPr>
              <a:t> for two different winding surfaces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The 1</a:t>
            </a:r>
            <a:r>
              <a:rPr lang="en-US" baseline="30000" dirty="0">
                <a:solidFill>
                  <a:schemeClr val="tx2"/>
                </a:solidFill>
              </a:rPr>
              <a:t>st</a:t>
            </a:r>
            <a:r>
              <a:rPr lang="en-US" dirty="0">
                <a:solidFill>
                  <a:schemeClr val="tx2"/>
                </a:solidFill>
              </a:rPr>
              <a:t> winding surface is ‘uniformly displaced’ from the plasma</a:t>
            </a:r>
          </a:p>
          <a:p>
            <a:pPr lvl="2"/>
            <a:r>
              <a:rPr lang="en-US" dirty="0">
                <a:solidFill>
                  <a:schemeClr val="tx2"/>
                </a:solidFill>
              </a:rPr>
              <a:t>Shown in a previous Group Meeting: March 23, 2018 @ </a:t>
            </a:r>
            <a:r>
              <a:rPr lang="en-US" dirty="0">
                <a:solidFill>
                  <a:schemeClr val="tx2"/>
                </a:solidFill>
                <a:hlinkClick r:id="rId2"/>
              </a:rPr>
              <a:t>https://</a:t>
            </a:r>
            <a:r>
              <a:rPr lang="en-US" dirty="0" err="1">
                <a:solidFill>
                  <a:schemeClr val="tx2"/>
                </a:solidFill>
                <a:hlinkClick r:id="rId2"/>
              </a:rPr>
              <a:t>wistell.engr.wisc.edu</a:t>
            </a:r>
            <a:r>
              <a:rPr lang="en-US" dirty="0">
                <a:solidFill>
                  <a:schemeClr val="tx2"/>
                </a:solidFill>
                <a:hlinkClick r:id="rId2"/>
              </a:rPr>
              <a:t>/?</a:t>
            </a:r>
            <a:r>
              <a:rPr lang="en-US" dirty="0" err="1">
                <a:solidFill>
                  <a:schemeClr val="tx2"/>
                </a:solidFill>
                <a:hlinkClick r:id="rId2"/>
              </a:rPr>
              <a:t>page_id</a:t>
            </a:r>
            <a:r>
              <a:rPr lang="en-US" dirty="0">
                <a:solidFill>
                  <a:schemeClr val="tx2"/>
                </a:solidFill>
                <a:hlinkClick r:id="rId2"/>
              </a:rPr>
              <a:t>=156</a:t>
            </a:r>
            <a:endParaRPr lang="en-US" dirty="0">
              <a:solidFill>
                <a:schemeClr val="tx2"/>
              </a:solidFill>
            </a:endParaRPr>
          </a:p>
          <a:p>
            <a:pPr lvl="1"/>
            <a:r>
              <a:rPr lang="en-US" dirty="0">
                <a:solidFill>
                  <a:schemeClr val="tx2"/>
                </a:solidFill>
              </a:rPr>
              <a:t>The 2</a:t>
            </a:r>
            <a:r>
              <a:rPr lang="en-US" baseline="30000" dirty="0">
                <a:solidFill>
                  <a:schemeClr val="tx2"/>
                </a:solidFill>
              </a:rPr>
              <a:t>nd</a:t>
            </a:r>
            <a:r>
              <a:rPr lang="en-US" dirty="0">
                <a:solidFill>
                  <a:schemeClr val="tx2"/>
                </a:solidFill>
              </a:rPr>
              <a:t> winding surface is the one found by STELLOPT with Fourier Series variations</a:t>
            </a:r>
          </a:p>
          <a:p>
            <a:pPr lvl="2"/>
            <a:r>
              <a:rPr lang="en-US" dirty="0">
                <a:solidFill>
                  <a:schemeClr val="tx2"/>
                </a:solidFill>
              </a:rPr>
              <a:t>shown in detail on slides 4-26 on this presentation</a:t>
            </a:r>
          </a:p>
          <a:p>
            <a:pPr lvl="1"/>
            <a:r>
              <a:rPr lang="en-US" dirty="0" err="1">
                <a:solidFill>
                  <a:schemeClr val="tx2"/>
                </a:solidFill>
              </a:rPr>
              <a:t>Coilsets</a:t>
            </a:r>
            <a:r>
              <a:rPr lang="en-US" dirty="0">
                <a:solidFill>
                  <a:schemeClr val="tx2"/>
                </a:solidFill>
              </a:rPr>
              <a:t> explored consist of a discrete number of unique coils</a:t>
            </a:r>
          </a:p>
          <a:p>
            <a:pPr lvl="2"/>
            <a:r>
              <a:rPr lang="en-US" dirty="0">
                <a:solidFill>
                  <a:schemeClr val="tx2"/>
                </a:solidFill>
              </a:rPr>
              <a:t>Uniform winding surface: 4, 5, 6 (Surfaces are not  great)</a:t>
            </a:r>
          </a:p>
          <a:p>
            <a:pPr lvl="2"/>
            <a:r>
              <a:rPr lang="en-US" dirty="0">
                <a:solidFill>
                  <a:schemeClr val="tx2"/>
                </a:solidFill>
              </a:rPr>
              <a:t>Fourier/Optimized winding surface: 3, 4, 5, 6 (VMEC converged with even only 3 coils/FP)</a:t>
            </a:r>
          </a:p>
          <a:p>
            <a:r>
              <a:rPr lang="en-US" dirty="0">
                <a:solidFill>
                  <a:schemeClr val="tx2"/>
                </a:solidFill>
              </a:rPr>
              <a:t>VMEC(+post) are run for each of the cases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Free-boundary VMEC (using the coils via an ‘</a:t>
            </a:r>
            <a:r>
              <a:rPr lang="en-US" dirty="0" err="1">
                <a:solidFill>
                  <a:schemeClr val="tx2"/>
                </a:solidFill>
              </a:rPr>
              <a:t>mgrid</a:t>
            </a:r>
            <a:r>
              <a:rPr lang="en-US" dirty="0">
                <a:solidFill>
                  <a:schemeClr val="tx2"/>
                </a:solidFill>
              </a:rPr>
              <a:t>’)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Boozer spectrum (</a:t>
            </a:r>
            <a:r>
              <a:rPr lang="en-US" dirty="0" err="1">
                <a:solidFill>
                  <a:schemeClr val="tx2"/>
                </a:solidFill>
              </a:rPr>
              <a:t>xbooz_xform</a:t>
            </a:r>
            <a:r>
              <a:rPr lang="en-US" dirty="0">
                <a:solidFill>
                  <a:schemeClr val="tx2"/>
                </a:solidFill>
              </a:rPr>
              <a:t>)</a:t>
            </a:r>
          </a:p>
          <a:p>
            <a:pPr>
              <a:buFont typeface="Wingdings" pitchFamily="2" charset="2"/>
              <a:buChar char="Ø"/>
            </a:pPr>
            <a:endParaRPr lang="en-US" dirty="0">
              <a:solidFill>
                <a:schemeClr val="tx2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b="1" dirty="0">
                <a:solidFill>
                  <a:schemeClr val="tx2"/>
                </a:solidFill>
              </a:rPr>
              <a:t>FOR NOW, I only show the case with 6 coils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solidFill>
                  <a:schemeClr val="tx2"/>
                </a:solidFill>
              </a:rPr>
              <a:t>Other cases are interesting, but the ‘best Boozer spectrum’ results to date have been found with 6 coils per field period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3CE40F8-01CC-1443-B697-15B666881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Coils, MHD equilibrium and Boozer spectrum for two different winding surfaces: ‘Uniform distance’ and  ‘Fourier/Optimized’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A8DA26-699C-A54C-8AEB-B65001195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907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588A9A2-0DC9-B74D-859D-A9520D50E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Slide 34</a:t>
            </a:r>
          </a:p>
          <a:p>
            <a:pPr lvl="1"/>
            <a:r>
              <a:rPr lang="en-US" dirty="0"/>
              <a:t>Mod B on LCFS for: QHS46 and Coil set with {4, 5, or 6} coils on uniformly displaced surface</a:t>
            </a:r>
          </a:p>
          <a:p>
            <a:pPr lvl="1"/>
            <a:r>
              <a:rPr lang="en-US" dirty="0"/>
              <a:t>Lots of tight twists, closely-fitted high-curvature sections. Not great results</a:t>
            </a:r>
          </a:p>
          <a:p>
            <a:r>
              <a:rPr lang="en-US" dirty="0"/>
              <a:t>Slide 35 </a:t>
            </a:r>
          </a:p>
          <a:p>
            <a:pPr lvl="1"/>
            <a:r>
              <a:rPr lang="en-US" dirty="0"/>
              <a:t>Mod B on LCFS for: QHS46 and with 6 Coils / field period on the Fourier/Optimized surface</a:t>
            </a:r>
          </a:p>
          <a:p>
            <a:pPr lvl="1"/>
            <a:r>
              <a:rPr lang="en-US" dirty="0"/>
              <a:t>Also see the interactive </a:t>
            </a:r>
            <a:r>
              <a:rPr lang="en-US" dirty="0" err="1"/>
              <a:t>Matlab</a:t>
            </a:r>
            <a:r>
              <a:rPr lang="en-US" dirty="0"/>
              <a:t> figure</a:t>
            </a:r>
          </a:p>
          <a:p>
            <a:r>
              <a:rPr lang="en-US" dirty="0"/>
              <a:t>Slide 36: Different views of the coils</a:t>
            </a:r>
          </a:p>
          <a:p>
            <a:r>
              <a:rPr lang="en-US" dirty="0"/>
              <a:t>Slide 37:|B| near LCFS from Boozer spectrum for QHS46 (target) and with 6 coils / field period</a:t>
            </a:r>
          </a:p>
          <a:p>
            <a:r>
              <a:rPr lang="en-US" dirty="0"/>
              <a:t>Slide 38-39: Boozer spectrum comparison QHS46 (target) and with 6 coils / field period</a:t>
            </a:r>
          </a:p>
          <a:p>
            <a:r>
              <a:rPr lang="en-US" dirty="0"/>
              <a:t>Slide 40: Boozer spectrum comparison QHS46 (target) and with 3, 4, and 5 coils / field period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4AB1DA9-305A-F340-A67F-3D7942D4D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labels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F6D74D-8F16-1E43-917F-7D1518EF9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0562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ADDFCA-A1DD-7344-8B5A-AC40E22ED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4, 5, or 6 Coils / field period</a:t>
            </a:r>
            <a:br>
              <a:rPr lang="en-US" dirty="0"/>
            </a:br>
            <a:r>
              <a:rPr lang="en-US" dirty="0"/>
              <a:t>Uniform winding surface, 2.82e6 A/m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1447B0-2FB0-6442-964C-AF815B1C21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00" b="7606"/>
          <a:stretch/>
        </p:blipFill>
        <p:spPr>
          <a:xfrm>
            <a:off x="301880" y="1651158"/>
            <a:ext cx="4041520" cy="2667216"/>
          </a:xfrm>
          <a:prstGeom prst="rect">
            <a:avLst/>
          </a:prstGeom>
        </p:spPr>
      </p:pic>
      <p:pic>
        <p:nvPicPr>
          <p:cNvPr id="7" name="Content Placeholder 11">
            <a:extLst>
              <a:ext uri="{FF2B5EF4-FFF2-40B4-BE49-F238E27FC236}">
                <a16:creationId xmlns:a16="http://schemas.microsoft.com/office/drawing/2014/main" id="{2179AD40-7C7A-864D-8BB1-DA89AC8C55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43" b="8614"/>
          <a:stretch/>
        </p:blipFill>
        <p:spPr>
          <a:xfrm>
            <a:off x="4734045" y="4324969"/>
            <a:ext cx="3952754" cy="25330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8541F3-2290-7846-9F8B-FC96D73B8E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995" b="8527"/>
          <a:stretch/>
        </p:blipFill>
        <p:spPr>
          <a:xfrm>
            <a:off x="4724338" y="1651158"/>
            <a:ext cx="3962461" cy="25699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8E45F5-C160-6A4F-9333-9839A290C95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943" b="8614"/>
          <a:stretch/>
        </p:blipFill>
        <p:spPr>
          <a:xfrm>
            <a:off x="228600" y="4221126"/>
            <a:ext cx="4114800" cy="2636874"/>
          </a:xfrm>
          <a:prstGeom prst="rect">
            <a:avLst/>
          </a:prstGeom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A65DFE4-32A1-7B41-AF40-B2A4F4CA5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3082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ADDFCA-A1DD-7344-8B5A-AC40E22ED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 Coils / field period</a:t>
            </a:r>
            <a:br>
              <a:rPr lang="en-US" dirty="0"/>
            </a:br>
            <a:r>
              <a:rPr lang="en-US" dirty="0"/>
              <a:t>Fourier/Optimized winding surface</a:t>
            </a:r>
            <a:br>
              <a:rPr lang="en-US" dirty="0"/>
            </a:br>
            <a:r>
              <a:rPr lang="en-US" dirty="0"/>
              <a:t>2.82e6 A/m on winding surface; 1.5 MA in each coil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1447B0-2FB0-6442-964C-AF815B1C2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97" y="2392615"/>
            <a:ext cx="4463253" cy="33474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173616-F838-3B43-B9EE-4286C475CA07}"/>
              </a:ext>
            </a:extLst>
          </p:cNvPr>
          <p:cNvSpPr txBox="1"/>
          <p:nvPr/>
        </p:nvSpPr>
        <p:spPr>
          <a:xfrm>
            <a:off x="2546430" y="6227180"/>
            <a:ext cx="6099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Also see the interactive </a:t>
            </a:r>
            <a:r>
              <a:rPr lang="en-US" dirty="0" err="1"/>
              <a:t>matlab</a:t>
            </a:r>
            <a:r>
              <a:rPr lang="en-US" dirty="0"/>
              <a:t> figure: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A00413-2102-8D4F-A773-7E973C82D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35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1CAEA6B-C064-7F49-A6A1-F082EC7C99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983" t="3555" b="6248"/>
          <a:stretch/>
        </p:blipFill>
        <p:spPr>
          <a:xfrm>
            <a:off x="4757194" y="2793926"/>
            <a:ext cx="4305783" cy="255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9556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1F49313-4C44-A940-9B26-4F26FC3C15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00" t="7036" r="42779" b="52758"/>
          <a:stretch/>
        </p:blipFill>
        <p:spPr>
          <a:xfrm rot="19002304">
            <a:off x="995250" y="2688383"/>
            <a:ext cx="4507423" cy="303747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4ADDFCA-A1DD-7344-8B5A-AC40E22ED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 Coils / field period</a:t>
            </a:r>
            <a:br>
              <a:rPr lang="en-US" dirty="0"/>
            </a:br>
            <a:r>
              <a:rPr lang="en-US" dirty="0"/>
              <a:t>Fourier/Optimized winding surface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42CB90-EA5E-C84E-9578-9451729DC7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001" t="24131" r="19501" b="22418"/>
          <a:stretch/>
        </p:blipFill>
        <p:spPr>
          <a:xfrm>
            <a:off x="4811175" y="1556240"/>
            <a:ext cx="4243699" cy="27951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C7263F-BB56-B94B-9628-BFE2CB8BD9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422" t="31425" r="39136" b="29583"/>
          <a:stretch/>
        </p:blipFill>
        <p:spPr>
          <a:xfrm>
            <a:off x="4572000" y="4152724"/>
            <a:ext cx="4343400" cy="26474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6D4DE3-1040-0849-905B-29274438C13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345" t="22668" r="54894" b="37475"/>
          <a:stretch/>
        </p:blipFill>
        <p:spPr>
          <a:xfrm>
            <a:off x="1" y="2211573"/>
            <a:ext cx="2513910" cy="3125971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AB56F0CA-3C5D-D043-9B01-CE0C2A106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0989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405E44D-65BD-7643-895C-6A8D59211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2"/>
            <a:ext cx="8686800" cy="4525963"/>
          </a:xfrm>
        </p:spPr>
        <p:txBody>
          <a:bodyPr/>
          <a:lstStyle/>
          <a:p>
            <a:r>
              <a:rPr lang="en-US" dirty="0"/>
              <a:t>|B| as calculated from Boozer spectrum</a:t>
            </a:r>
          </a:p>
          <a:p>
            <a:pPr lvl="1"/>
            <a:r>
              <a:rPr lang="en-US" dirty="0"/>
              <a:t>Left: QHS46 (the target)			Right: 6 coils on optimal winding surface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4ADDFCA-A1DD-7344-8B5A-AC40E22ED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 Coils / field period</a:t>
            </a:r>
            <a:br>
              <a:rPr lang="en-US" dirty="0"/>
            </a:br>
            <a:r>
              <a:rPr lang="en-US" dirty="0"/>
              <a:t>Fourier/Optimized winding surface</a:t>
            </a:r>
            <a:br>
              <a:rPr lang="en-US" dirty="0"/>
            </a:br>
            <a:r>
              <a:rPr lang="en-US" dirty="0"/>
              <a:t>|B| near target surface looks qualitatively good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C8268B-34D3-E24A-8D2B-E27081007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663675"/>
            <a:ext cx="4276936" cy="32077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80927F-B29D-2842-B662-B4B5B19564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6424" y="2663675"/>
            <a:ext cx="4257682" cy="319326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3D90D6-2A41-9A49-9394-5B0F2296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4031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ADDFCA-A1DD-7344-8B5A-AC40E22ED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 Coils / field period</a:t>
            </a:r>
            <a:br>
              <a:rPr lang="en-US" dirty="0"/>
            </a:br>
            <a:r>
              <a:rPr lang="en-US" dirty="0"/>
              <a:t>Fourier/Optimized winding surface</a:t>
            </a:r>
            <a:br>
              <a:rPr lang="en-US" dirty="0"/>
            </a:br>
            <a:r>
              <a:rPr lang="en-US" dirty="0"/>
              <a:t>Boozer spectrum is matched well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9FD9B8-F4E3-C643-8D53-241D379DE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1330" y="1798536"/>
            <a:ext cx="2777369" cy="24301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E0C59C-3E50-8844-8FF4-49B3BBEBA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2872" y="4232221"/>
            <a:ext cx="2875827" cy="25163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8B5750-54CB-6245-B2C9-C04F07F222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9251" y="1883054"/>
            <a:ext cx="2777368" cy="24301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85D7B6-41A0-0640-867B-119611D5F0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9250" y="4313251"/>
            <a:ext cx="2908285" cy="2544749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C5ED98-1235-EA40-B83F-BD788BF47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38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A69D85-1859-C647-8B4B-32FD7452B597}"/>
              </a:ext>
            </a:extLst>
          </p:cNvPr>
          <p:cNvSpPr txBox="1"/>
          <p:nvPr/>
        </p:nvSpPr>
        <p:spPr>
          <a:xfrm>
            <a:off x="2025253" y="2644302"/>
            <a:ext cx="1457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QHS46 Target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6FA329-4482-8C4C-A6A1-68350F8F1211}"/>
              </a:ext>
            </a:extLst>
          </p:cNvPr>
          <p:cNvSpPr txBox="1"/>
          <p:nvPr/>
        </p:nvSpPr>
        <p:spPr>
          <a:xfrm>
            <a:off x="6120755" y="2574773"/>
            <a:ext cx="1908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6-coil on Opt. W.S.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0EC133-711F-8D43-A929-A014597563CF}"/>
              </a:ext>
            </a:extLst>
          </p:cNvPr>
          <p:cNvSpPr txBox="1"/>
          <p:nvPr/>
        </p:nvSpPr>
        <p:spPr>
          <a:xfrm>
            <a:off x="2926154" y="5307902"/>
            <a:ext cx="1457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QHS46 Target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E6CC03-61F3-084C-9AFC-635F24AE3E28}"/>
              </a:ext>
            </a:extLst>
          </p:cNvPr>
          <p:cNvSpPr txBox="1"/>
          <p:nvPr/>
        </p:nvSpPr>
        <p:spPr>
          <a:xfrm>
            <a:off x="7021656" y="5238373"/>
            <a:ext cx="1908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6-coil on Opt. W.S.</a:t>
            </a:r>
          </a:p>
        </p:txBody>
      </p:sp>
    </p:spTree>
    <p:extLst>
      <p:ext uri="{BB962C8B-B14F-4D97-AF65-F5344CB8AC3E}">
        <p14:creationId xmlns:p14="http://schemas.microsoft.com/office/powerpoint/2010/main" val="23057622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ADDFCA-A1DD-7344-8B5A-AC40E22ED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 Coils / field period</a:t>
            </a:r>
            <a:br>
              <a:rPr lang="en-US" dirty="0"/>
            </a:br>
            <a:r>
              <a:rPr lang="en-US" dirty="0"/>
              <a:t>Fourier/Optimized winding surface</a:t>
            </a:r>
            <a:br>
              <a:rPr lang="en-US" dirty="0"/>
            </a:br>
            <a:r>
              <a:rPr lang="en-US" dirty="0"/>
              <a:t>Top 5 Boozer modes (after </a:t>
            </a:r>
            <a:r>
              <a:rPr lang="en-US" i="1" dirty="0"/>
              <a:t>B</a:t>
            </a:r>
            <a:r>
              <a:rPr lang="en-US" i="1" baseline="-25000" dirty="0"/>
              <a:t>00</a:t>
            </a:r>
            <a:r>
              <a:rPr lang="en-US" dirty="0"/>
              <a:t>, </a:t>
            </a:r>
            <a:r>
              <a:rPr lang="en-US" i="1" dirty="0"/>
              <a:t>B</a:t>
            </a:r>
            <a:r>
              <a:rPr lang="en-US" i="1" baseline="-25000" dirty="0"/>
              <a:t>41</a:t>
            </a:r>
            <a:r>
              <a:rPr lang="en-US" dirty="0"/>
              <a:t>) are well-matched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31971A7-D871-1442-B694-2656E4B81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1830" y="2619174"/>
            <a:ext cx="4373570" cy="382687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CF2EA62-1D1B-2049-BB72-806469883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20" y="2636874"/>
            <a:ext cx="4353340" cy="380917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3A5F01F-07D1-CB48-9DD0-630516C3A7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8781" y="2939208"/>
            <a:ext cx="1404288" cy="12287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4C864E5-8A44-1045-B503-EE37A0818E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3573" y="2949841"/>
            <a:ext cx="1392137" cy="1218119"/>
          </a:xfrm>
          <a:prstGeom prst="rect">
            <a:avLst/>
          </a:prstGeom>
        </p:spPr>
      </p:pic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E1729849-D3EC-6C43-A6A6-02DAF9849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39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E368AB-0F5D-CA41-80B0-0FBC9A6C5257}"/>
              </a:ext>
            </a:extLst>
          </p:cNvPr>
          <p:cNvSpPr txBox="1"/>
          <p:nvPr/>
        </p:nvSpPr>
        <p:spPr>
          <a:xfrm>
            <a:off x="1042321" y="5447528"/>
            <a:ext cx="1457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QHS46 Target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1FEB12-1F39-1049-BFD2-1E85F7F8BA1A}"/>
              </a:ext>
            </a:extLst>
          </p:cNvPr>
          <p:cNvSpPr txBox="1"/>
          <p:nvPr/>
        </p:nvSpPr>
        <p:spPr>
          <a:xfrm>
            <a:off x="5469245" y="5440874"/>
            <a:ext cx="1908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6-coil on Opt. W.S.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2004EEB-50EE-9744-9602-3519A52B228C}"/>
                  </a:ext>
                </a:extLst>
              </p:cNvPr>
              <p:cNvSpPr txBox="1"/>
              <p:nvPr/>
            </p:nvSpPr>
            <p:spPr>
              <a:xfrm>
                <a:off x="511370" y="1658346"/>
                <a:ext cx="807255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/>
                  <a:t>Small coil ripple (see inset figure)</a:t>
                </a:r>
              </a:p>
              <a:p>
                <a:pPr marL="742950" lvl="1" indent="-285750">
                  <a:buFont typeface="Wingdings" pitchFamily="2" charset="2"/>
                  <a:buChar char="Ø"/>
                </a:pPr>
                <a:r>
                  <a:rPr lang="en-US" dirty="0"/>
                  <a:t>Target has extremely small residual </a:t>
                </a:r>
                <a:r>
                  <a:rPr lang="en-US" i="1" dirty="0"/>
                  <a:t>B</a:t>
                </a:r>
                <a:r>
                  <a:rPr lang="en-US" i="1" baseline="-25000" dirty="0"/>
                  <a:t>48,0</a:t>
                </a:r>
                <a:r>
                  <a:rPr lang="en-US" dirty="0"/>
                  <a:t> mode</a:t>
                </a:r>
              </a:p>
              <a:p>
                <a:pPr marL="742950" lvl="1" indent="-285750">
                  <a:buFont typeface="Wingdings" pitchFamily="2" charset="2"/>
                  <a:buChar char="Ø"/>
                </a:pPr>
                <a:r>
                  <a:rPr lang="en-US" dirty="0"/>
                  <a:t>Discrete </a:t>
                </a:r>
                <a:r>
                  <a:rPr lang="en-US" dirty="0" err="1"/>
                  <a:t>coilset</a:t>
                </a:r>
                <a:r>
                  <a:rPr lang="en-US" dirty="0"/>
                  <a:t> has small ripple term at edge: </a:t>
                </a:r>
                <a:r>
                  <a:rPr lang="en-US" i="1" dirty="0"/>
                  <a:t>B</a:t>
                </a:r>
                <a:r>
                  <a:rPr lang="en-US" i="1" baseline="-25000" dirty="0"/>
                  <a:t>48,0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dirty="0"/>
                  <a:t> 0.001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2004EEB-50EE-9744-9602-3519A52B22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370" y="1658346"/>
                <a:ext cx="8072559" cy="923330"/>
              </a:xfrm>
              <a:prstGeom prst="rect">
                <a:avLst/>
              </a:prstGeom>
              <a:blipFill>
                <a:blip r:embed="rId6"/>
                <a:stretch>
                  <a:fillRect l="-314" t="-2740" b="-9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08066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08F59C1-DD12-FD48-8F56-C46DAEE3D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A74D7E-C71E-8F4A-B201-17BFFA322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035703-865D-4E46-84A8-F79BF7471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0554" y="3565688"/>
            <a:ext cx="3291840" cy="28803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9352F6-6A2C-C840-A280-B2A14888B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297" y="435817"/>
            <a:ext cx="3291840" cy="28803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0326FA-4B7C-DF4A-969B-BD1669396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496" y="3565688"/>
            <a:ext cx="3291840" cy="28803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94244B-3897-2C4E-938F-349701D9C7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0554" y="458518"/>
            <a:ext cx="3291840" cy="288036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35697D-7703-F149-9E6B-1021021B6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40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2A62C6-0B7A-4847-BF7B-5F84E72A2C50}"/>
              </a:ext>
            </a:extLst>
          </p:cNvPr>
          <p:cNvSpPr txBox="1"/>
          <p:nvPr/>
        </p:nvSpPr>
        <p:spPr>
          <a:xfrm>
            <a:off x="2276713" y="796694"/>
            <a:ext cx="1457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QHS46 Target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1835D5-263B-5345-AEAF-95A983EBD3ED}"/>
              </a:ext>
            </a:extLst>
          </p:cNvPr>
          <p:cNvSpPr txBox="1"/>
          <p:nvPr/>
        </p:nvSpPr>
        <p:spPr>
          <a:xfrm>
            <a:off x="6264122" y="612028"/>
            <a:ext cx="1908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3-coil on Opt. W.S.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DB637C-F7A2-6D48-ADAB-F8E184E44F9D}"/>
              </a:ext>
            </a:extLst>
          </p:cNvPr>
          <p:cNvSpPr txBox="1"/>
          <p:nvPr/>
        </p:nvSpPr>
        <p:spPr>
          <a:xfrm>
            <a:off x="2516743" y="4010960"/>
            <a:ext cx="1908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4-coil on Opt. W.S.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9DF740-5B1B-CF4F-A9C2-DC2E58D30FF5}"/>
              </a:ext>
            </a:extLst>
          </p:cNvPr>
          <p:cNvSpPr txBox="1"/>
          <p:nvPr/>
        </p:nvSpPr>
        <p:spPr>
          <a:xfrm>
            <a:off x="6669395" y="4062880"/>
            <a:ext cx="1908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5-coil on Opt. W.S.</a:t>
            </a:r>
          </a:p>
        </p:txBody>
      </p:sp>
    </p:spTree>
    <p:extLst>
      <p:ext uri="{BB962C8B-B14F-4D97-AF65-F5344CB8AC3E}">
        <p14:creationId xmlns:p14="http://schemas.microsoft.com/office/powerpoint/2010/main" val="33728073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8907914-6561-884E-8D5E-F1CA0844F5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 err="1"/>
                  <a:t>Coilset</a:t>
                </a:r>
                <a:r>
                  <a:rPr lang="en-US" dirty="0"/>
                  <a:t> with 6 unique coils produces good results</a:t>
                </a:r>
              </a:p>
              <a:p>
                <a:pPr lvl="1"/>
                <a:r>
                  <a:rPr lang="en-US" dirty="0"/>
                  <a:t>Good |B|</a:t>
                </a:r>
              </a:p>
              <a:p>
                <a:pPr lvl="1"/>
                <a:r>
                  <a:rPr lang="en-US" dirty="0"/>
                  <a:t>Good Boozer spectrum</a:t>
                </a:r>
              </a:p>
              <a:p>
                <a:pPr lvl="1"/>
                <a:r>
                  <a:rPr lang="en-US" dirty="0"/>
                  <a:t>Small coil ripple</a:t>
                </a:r>
              </a:p>
              <a:p>
                <a:r>
                  <a:rPr lang="en-US" dirty="0"/>
                  <a:t>Original </a:t>
                </a:r>
                <a:r>
                  <a:rPr lang="en-US" dirty="0">
                    <a:solidFill>
                      <a:schemeClr val="tx1"/>
                    </a:solidFill>
                  </a:rPr>
                  <a:t>hypothesis is still not proven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The inverse distance between coils scales with</a:t>
                </a:r>
                <a:r>
                  <a:rPr lang="en-US" i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</m:acc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This was performed for a single value of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:pPr lvl="2"/>
                <a:r>
                  <a:rPr lang="en-US" dirty="0"/>
                  <a:t>With this surface, scan regularization parameter,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 and see how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behaves </a:t>
                </a:r>
              </a:p>
              <a:p>
                <a:pPr lvl="2"/>
                <a:r>
                  <a:rPr lang="en-US" dirty="0"/>
                  <a:t>T</a:t>
                </a:r>
                <a:r>
                  <a:rPr lang="en-US" dirty="0">
                    <a:solidFill>
                      <a:schemeClr val="tx1"/>
                    </a:solidFill>
                  </a:rPr>
                  <a:t>ry other values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and compare coil sets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Characterize the distance between coils as a function of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lvl="2"/>
                <a:r>
                  <a:rPr lang="en-US" dirty="0">
                    <a:solidFill>
                      <a:schemeClr val="tx1"/>
                    </a:solidFill>
                  </a:rPr>
                  <a:t>Minimum, Mean</a:t>
                </a:r>
              </a:p>
              <a:p>
                <a:pPr lvl="2"/>
                <a:r>
                  <a:rPr lang="en-US" dirty="0">
                    <a:solidFill>
                      <a:schemeClr val="tx1"/>
                    </a:solidFill>
                  </a:rPr>
                  <a:t>Problem sections</a:t>
                </a:r>
              </a:p>
              <a:p>
                <a:pPr lvl="2"/>
                <a:r>
                  <a:rPr lang="en-US" dirty="0">
                    <a:solidFill>
                      <a:schemeClr val="tx1"/>
                    </a:solidFill>
                  </a:rPr>
                  <a:t># coils / surface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8907914-6561-884E-8D5E-F1CA0844F5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6" t="-1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06115E90-7587-4747-BB54-2ADF7212F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Conclusions, Part 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82D7C9-2F4C-134E-99A2-795631DEE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4284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7E5A4CE-89AE-F14A-A1AE-A58CC9DEA24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2"/>
                <a:ext cx="8835390" cy="4525963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It works; It is probably not optimized.</a:t>
                </a:r>
              </a:p>
              <a:p>
                <a:r>
                  <a:rPr lang="en-US" dirty="0"/>
                  <a:t>It’s a tool that we can tinker with</a:t>
                </a:r>
              </a:p>
              <a:p>
                <a:r>
                  <a:rPr lang="en-US" dirty="0"/>
                  <a:t>Desire to make the routine more robust</a:t>
                </a:r>
              </a:p>
              <a:p>
                <a:pPr lvl="1"/>
                <a:r>
                  <a:rPr lang="en-US" dirty="0"/>
                  <a:t>Can a Quasi-Newton-like step achieve better results?</a:t>
                </a:r>
              </a:p>
              <a:p>
                <a:pPr lvl="1"/>
                <a:r>
                  <a:rPr lang="en-US" dirty="0"/>
                  <a:t>Are local minima and shallow plateaus (un)avoidable?</a:t>
                </a:r>
              </a:p>
              <a:p>
                <a:r>
                  <a:rPr lang="en-US" dirty="0"/>
                  <a:t>Discrete coils generate a spectrum that matches the target very well</a:t>
                </a:r>
              </a:p>
              <a:p>
                <a:endParaRPr lang="en-US" dirty="0"/>
              </a:p>
              <a:p>
                <a:r>
                  <a:rPr lang="en-US" dirty="0"/>
                  <a:t>Does </a:t>
                </a:r>
                <a:r>
                  <a:rPr lang="en-US" dirty="0">
                    <a:solidFill>
                      <a:schemeClr val="accent1"/>
                    </a:solidFill>
                  </a:rPr>
                  <a:t>the inverse distance between coils scale with</a:t>
                </a:r>
                <a:r>
                  <a:rPr lang="en-US" i="1" dirty="0">
                    <a:solidFill>
                      <a:schemeClr val="accent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en-US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</m:acc>
                      </m:e>
                    </m:d>
                  </m:oMath>
                </a14:m>
                <a:r>
                  <a:rPr lang="en-US" dirty="0"/>
                  <a:t>?</a:t>
                </a:r>
              </a:p>
              <a:p>
                <a:pPr lvl="1"/>
                <a:r>
                  <a:rPr lang="en-US" dirty="0"/>
                  <a:t>Probably have a better chance of answering this with an adjustable W.S. than with a uniformly separated W.S.</a:t>
                </a:r>
              </a:p>
              <a:p>
                <a:endParaRPr lang="en-US" dirty="0"/>
              </a:p>
              <a:p>
                <a:r>
                  <a:rPr lang="en-US" dirty="0"/>
                  <a:t>Repeat this exercise with A) QAS and B) Different number of field periods</a:t>
                </a:r>
              </a:p>
              <a:p>
                <a:pPr lvl="1"/>
                <a:r>
                  <a:rPr lang="en-US" dirty="0"/>
                  <a:t>Any interesting features, benefits or challenges?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7E5A4CE-89AE-F14A-A1AE-A58CC9DEA2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2"/>
                <a:ext cx="8835390" cy="4525963"/>
              </a:xfrm>
              <a:blipFill>
                <a:blip r:embed="rId2"/>
                <a:stretch>
                  <a:fillRect l="-717" t="-1961" r="-2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F47FF8-06A8-A14A-A471-33BE5915D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42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2860A8C-BC31-D942-B951-49F289B69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7318"/>
            <a:ext cx="9063990" cy="1462883"/>
          </a:xfrm>
        </p:spPr>
        <p:txBody>
          <a:bodyPr>
            <a:noAutofit/>
          </a:bodyPr>
          <a:lstStyle/>
          <a:p>
            <a:r>
              <a:rPr lang="en-US" sz="2000" dirty="0"/>
              <a:t>STELLOPT finds better winding surfaces when manipulating the Fourier coefficients.</a:t>
            </a:r>
            <a:br>
              <a:rPr lang="en-US" sz="2000" dirty="0"/>
            </a:br>
            <a:r>
              <a:rPr lang="en-US" sz="2000" dirty="0"/>
              <a:t>Discrete coils have favorable features: Good spacing and desired magnetic spectrum.</a:t>
            </a:r>
          </a:p>
        </p:txBody>
      </p:sp>
      <p:pic>
        <p:nvPicPr>
          <p:cNvPr id="5" name="Picture 5" descr="C:\Documents and Settings\JohnS\My Documents\My Pictures\gor2fin.bmp">
            <a:extLst>
              <a:ext uri="{FF2B5EF4-FFF2-40B4-BE49-F238E27FC236}">
                <a16:creationId xmlns:a16="http://schemas.microsoft.com/office/drawing/2014/main" id="{B1D010D9-8E60-7448-A5DC-4FCEA8BB07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5" r="27778"/>
          <a:stretch/>
        </p:blipFill>
        <p:spPr bwMode="auto">
          <a:xfrm>
            <a:off x="8172450" y="5846445"/>
            <a:ext cx="891540" cy="1011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84147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FACE3BF-66A5-1B4C-BD9D-90788FC0A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1455FE-07D5-0C44-BFAF-896578CC5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2006-3133-7B46-A555-9A47B3AD609A}" type="slidenum">
              <a:rPr lang="en-US" smtClean="0"/>
              <a:t>43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962204-47E6-A049-95C6-37D47ECDE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</a:t>
            </a:r>
          </a:p>
        </p:txBody>
      </p:sp>
    </p:spTree>
    <p:extLst>
      <p:ext uri="{BB962C8B-B14F-4D97-AF65-F5344CB8AC3E}">
        <p14:creationId xmlns:p14="http://schemas.microsoft.com/office/powerpoint/2010/main" val="15987797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FF6C4-54DE-FB43-A9D9-3523A8C17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9629"/>
            <a:ext cx="7886700" cy="714895"/>
          </a:xfrm>
        </p:spPr>
        <p:txBody>
          <a:bodyPr>
            <a:normAutofit/>
          </a:bodyPr>
          <a:lstStyle/>
          <a:p>
            <a:r>
              <a:rPr lang="en-US" dirty="0"/>
              <a:t>Background about REGCOIL</a:t>
            </a:r>
            <a:r>
              <a:rPr lang="en-US" baseline="30000" dirty="0"/>
              <a:t>1,2</a:t>
            </a:r>
            <a:r>
              <a:rPr lang="en-US" dirty="0"/>
              <a:t>, 1</a:t>
            </a:r>
            <a:endParaRPr lang="en-US" baseline="30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6C5186-238B-F348-AF19-F68EF43D7C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2756" y="1725930"/>
                <a:ext cx="8911244" cy="4451033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‘Regularized NESCOIL’ (REGCOIL) finds the current potential,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</m:oMath>
                </a14:m>
                <a:r>
                  <a:rPr lang="en-US" dirty="0"/>
                  <a:t>,  on a winding surface such that the following function is minimized: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Normal component of B on the </a:t>
                </a:r>
                <a:r>
                  <a:rPr lang="en-US" i="1" dirty="0"/>
                  <a:t>plasma</a:t>
                </a:r>
                <a:r>
                  <a:rPr lang="en-US" dirty="0"/>
                  <a:t> </a:t>
                </a:r>
                <a:r>
                  <a:rPr lang="en-US" i="1" dirty="0"/>
                  <a:t>surface: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𝑛𝑜𝑟𝑚𝑎𝑙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Current density on the winding surface: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</m:oMath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dirty="0" smtClean="0"/>
                      <m:t>Surface</m:t>
                    </m:r>
                    <m:r>
                      <m:rPr>
                        <m:nor/>
                      </m:rPr>
                      <a:rPr lang="en-US" b="0" i="0" dirty="0" smtClean="0"/>
                      <m:t>−</m:t>
                    </m:r>
                    <m:r>
                      <m:rPr>
                        <m:nor/>
                      </m:rPr>
                      <a:rPr lang="en-US" b="0" i="0" dirty="0" smtClean="0"/>
                      <m:t>average</m:t>
                    </m:r>
                    <m:r>
                      <m:rPr>
                        <m:nor/>
                      </m:rPr>
                      <a:rPr lang="en-US" b="0" i="0" dirty="0" smtClean="0"/>
                      <m:t>−</m:t>
                    </m:r>
                    <m:r>
                      <m:rPr>
                        <m:nor/>
                      </m:rPr>
                      <a:rPr lang="en-US" b="0" i="0" dirty="0" smtClean="0"/>
                      <m:t>squared</m:t>
                    </m:r>
                    <m:r>
                      <m:rPr>
                        <m:nor/>
                      </m:rPr>
                      <a:rPr lang="en-US" b="0" i="0" dirty="0" smtClean="0"/>
                      <m:t> </m:t>
                    </m:r>
                    <m:r>
                      <m:rPr>
                        <m:nor/>
                      </m:rPr>
                      <a:rPr lang="en-US" b="0" i="0" dirty="0" smtClean="0"/>
                      <m:t>current</m:t>
                    </m:r>
                    <m:r>
                      <m:rPr>
                        <m:nor/>
                      </m:rPr>
                      <a:rPr lang="en-US" b="0" i="0" dirty="0" smtClean="0"/>
                      <m:t> </m:t>
                    </m:r>
                    <m:r>
                      <m:rPr>
                        <m:nor/>
                      </m:rPr>
                      <a:rPr lang="en-US" b="0" i="0" dirty="0" smtClean="0"/>
                      <m:t>density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/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m:rPr>
                        <m:nor/>
                      </m:rPr>
                      <a:rPr lang="en-US" b="0" i="0" dirty="0" smtClean="0"/>
                      <m:t>on</m:t>
                    </m:r>
                    <m:r>
                      <m:rPr>
                        <m:nor/>
                      </m:rPr>
                      <a:rPr lang="en-US" b="0" i="0" dirty="0" smtClean="0"/>
                      <m:t> </m:t>
                    </m:r>
                    <m:r>
                      <m:rPr>
                        <m:nor/>
                      </m:rPr>
                      <a:rPr lang="en-US" b="0" i="0" dirty="0" smtClean="0"/>
                      <m:t>the</m:t>
                    </m:r>
                    <m:r>
                      <m:rPr>
                        <m:nor/>
                      </m:rPr>
                      <a:rPr lang="en-US" b="0" i="0" dirty="0" smtClean="0"/>
                      <m:t> </m:t>
                    </m:r>
                    <m:r>
                      <m:rPr>
                        <m:nor/>
                      </m:rPr>
                      <a:rPr lang="en-US" b="0" i="1" dirty="0" smtClean="0"/>
                      <m:t>winding</m:t>
                    </m:r>
                    <m:r>
                      <m:rPr>
                        <m:nor/>
                      </m:rPr>
                      <a:rPr lang="en-US" b="0" i="1" dirty="0" smtClean="0"/>
                      <m:t> </m:t>
                    </m:r>
                    <m:r>
                      <m:rPr>
                        <m:nor/>
                      </m:rPr>
                      <a:rPr lang="en-US" b="0" i="1" dirty="0" smtClean="0"/>
                      <m:t>surface</m:t>
                    </m:r>
                  </m:oMath>
                </a14:m>
                <a:endParaRPr lang="en-US" i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/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Inverse distance between coils (proxy)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  <a:r>
                  <a:rPr lang="en-US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</m:acc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Regularization parameter: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Larger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 (more regularization) leads to less complicated current potential contours (‘less harmonic content’), but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 increases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6C5186-238B-F348-AF19-F68EF43D7C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2756" y="1725930"/>
                <a:ext cx="8911244" cy="4451033"/>
              </a:xfrm>
              <a:blipFill>
                <a:blip r:embed="rId2"/>
                <a:stretch>
                  <a:fillRect l="-427" t="-1425" r="-996" b="-4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765D68C3-E027-6845-A1A0-3170A1859F60}"/>
              </a:ext>
            </a:extLst>
          </p:cNvPr>
          <p:cNvSpPr txBox="1"/>
          <p:nvPr/>
        </p:nvSpPr>
        <p:spPr>
          <a:xfrm>
            <a:off x="3657600" y="6231251"/>
            <a:ext cx="5256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/>
              <a:t>1 </a:t>
            </a:r>
            <a:r>
              <a:rPr lang="en-US" dirty="0"/>
              <a:t>M. </a:t>
            </a:r>
            <a:r>
              <a:rPr lang="en-US" dirty="0" err="1"/>
              <a:t>Landreman</a:t>
            </a:r>
            <a:r>
              <a:rPr lang="en-US" dirty="0"/>
              <a:t>, Nuclear Fusion </a:t>
            </a:r>
            <a:r>
              <a:rPr lang="en-US" b="1" dirty="0"/>
              <a:t>57</a:t>
            </a:r>
            <a:r>
              <a:rPr lang="en-US" dirty="0"/>
              <a:t>, 046003 (2017).</a:t>
            </a:r>
          </a:p>
          <a:p>
            <a:r>
              <a:rPr lang="en-US" baseline="30000" dirty="0"/>
              <a:t>2 </a:t>
            </a:r>
            <a:r>
              <a:rPr lang="en-US" dirty="0"/>
              <a:t>https://</a:t>
            </a:r>
            <a:r>
              <a:rPr lang="en-US" dirty="0" err="1"/>
              <a:t>github.com</a:t>
            </a:r>
            <a:r>
              <a:rPr lang="en-US" dirty="0"/>
              <a:t>/</a:t>
            </a:r>
            <a:r>
              <a:rPr lang="en-US" dirty="0" err="1"/>
              <a:t>landreman</a:t>
            </a:r>
            <a:r>
              <a:rPr lang="en-US" dirty="0"/>
              <a:t>/</a:t>
            </a:r>
            <a:r>
              <a:rPr lang="en-US" dirty="0" err="1"/>
              <a:t>regcoil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D94606-9DA9-2A4C-B04C-C78E2DD596CE}"/>
              </a:ext>
            </a:extLst>
          </p:cNvPr>
          <p:cNvSpPr txBox="1"/>
          <p:nvPr/>
        </p:nvSpPr>
        <p:spPr>
          <a:xfrm>
            <a:off x="6526010" y="3954780"/>
            <a:ext cx="13933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0070C0"/>
                </a:solidFill>
              </a:rPr>
              <a:t>(Check Normalization)</a:t>
            </a:r>
          </a:p>
        </p:txBody>
      </p:sp>
    </p:spTree>
    <p:extLst>
      <p:ext uri="{BB962C8B-B14F-4D97-AF65-F5344CB8AC3E}">
        <p14:creationId xmlns:p14="http://schemas.microsoft.com/office/powerpoint/2010/main" val="2311420901"/>
      </p:ext>
    </p:extLst>
  </p:cSld>
  <p:clrMapOvr>
    <a:masterClrMapping/>
  </p:clrMapOvr>
</p:sld>
</file>

<file path=ppt/theme/theme1.xml><?xml version="1.0" encoding="utf-8"?>
<a:theme xmlns:a="http://schemas.openxmlformats.org/drawingml/2006/main" name="AU Theme">
  <a:themeElements>
    <a:clrScheme name="millerAU">
      <a:dk1>
        <a:sysClr val="windowText" lastClr="000000"/>
      </a:dk1>
      <a:lt1>
        <a:srgbClr val="FFFFFF"/>
      </a:lt1>
      <a:dk2>
        <a:srgbClr val="03244D"/>
      </a:dk2>
      <a:lt2>
        <a:srgbClr val="FFFFFF"/>
      </a:lt2>
      <a:accent1>
        <a:srgbClr val="DD550C"/>
      </a:accent1>
      <a:accent2>
        <a:srgbClr val="496E9C"/>
      </a:accent2>
      <a:accent3>
        <a:srgbClr val="F68026"/>
      </a:accent3>
      <a:accent4>
        <a:srgbClr val="CC0000"/>
      </a:accent4>
      <a:accent5>
        <a:srgbClr val="66CC33"/>
      </a:accent5>
      <a:accent6>
        <a:srgbClr val="9933C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U Theme" id="{D11A8EF8-0B00-8D47-B964-E670745F6B8F}" vid="{54983465-0C70-554E-9394-FB0C7AECC1C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 Theme</Template>
  <TotalTime>3794</TotalTime>
  <Words>1932</Words>
  <Application>Microsoft Macintosh PowerPoint</Application>
  <PresentationFormat>On-screen Show (4:3)</PresentationFormat>
  <Paragraphs>227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Arial</vt:lpstr>
      <vt:lpstr>Calibri</vt:lpstr>
      <vt:lpstr>Cambria Math</vt:lpstr>
      <vt:lpstr>Wingdings</vt:lpstr>
      <vt:lpstr>AU Theme</vt:lpstr>
      <vt:lpstr>Part 1: Using STELLOPT/REGCOIL and to find a better winding surface for QHS46  Part 2: Discrete coils, free-boundary VMEC MHD solutions and Boozer spectra</vt:lpstr>
      <vt:lpstr>STELLOPT can now manipulate the set of Fourier coefficients that describe the coil winding surface</vt:lpstr>
      <vt:lpstr>STELLOPT finds a better solutions (smaller residual error, reduced B_norm on the target plasma surface) when manipulating the Fourier coefficients. An improvement by one order of magnitude compared to the uniform winding surface.</vt:lpstr>
      <vt:lpstr>The next 21 slides show the evolution of the new ‘optimal’ solution during case 1b with FACTOR/EPSFCN = 25 / 1e-5  </vt:lpstr>
      <vt:lpstr>As an example, the first step (but don’t dwell on it)</vt:lpstr>
      <vt:lpstr>Iterative solution #2, The first step</vt:lpstr>
      <vt:lpstr>Iterative solution #3</vt:lpstr>
      <vt:lpstr>Iterative solution #4</vt:lpstr>
      <vt:lpstr>Iterative solution #5</vt:lpstr>
      <vt:lpstr>Iterative solution #6</vt:lpstr>
      <vt:lpstr>Iterative solution #7</vt:lpstr>
      <vt:lpstr>Iterative solution #8</vt:lpstr>
      <vt:lpstr>Iterative solution #9: A new rate of descent begins now; Surface will become narrower and taller.</vt:lpstr>
      <vt:lpstr>Iterative solution #10</vt:lpstr>
      <vt:lpstr>Iterative solution #11</vt:lpstr>
      <vt:lpstr>Iterative solution #12</vt:lpstr>
      <vt:lpstr>Iterative solution #13</vt:lpstr>
      <vt:lpstr>Iterative solution #14</vt:lpstr>
      <vt:lpstr>Iterative solution # 15</vt:lpstr>
      <vt:lpstr>Iterative solution # 16: Descent slows down from here on to the end</vt:lpstr>
      <vt:lpstr>Iterative solution #17</vt:lpstr>
      <vt:lpstr>Iterative solution #18</vt:lpstr>
      <vt:lpstr>Iterative solution #19</vt:lpstr>
      <vt:lpstr>Iterative solution #20</vt:lpstr>
      <vt:lpstr>Iterative solution #21</vt:lpstr>
      <vt:lpstr>Iterative solution #22: (24x32 cpu-hour time limit)</vt:lpstr>
      <vt:lpstr>The optimizer runs that demonstrated the most rapid descent A) look a little different, B) are still evolving, and C) terminated because the solver was in a local minimum (I think)</vt:lpstr>
      <vt:lpstr>The optimizer branch that descends more slowly looks vaguely like the ‘best’ case: Taller, narrower.</vt:lpstr>
      <vt:lpstr>Helical Stripes: The runs that descend very slowly has very corrugated surfaces.</vt:lpstr>
      <vt:lpstr>Conclusions, Part 1</vt:lpstr>
      <vt:lpstr>Part 2: Discrete coils and the subsequent Boozer spectrum</vt:lpstr>
      <vt:lpstr>Coils, MHD equilibrium and Boozer spectrum for two different winding surfaces: ‘Uniform distance’ and  ‘Fourier/Optimized’</vt:lpstr>
      <vt:lpstr>Slide labels</vt:lpstr>
      <vt:lpstr>4, 5, or 6 Coils / field period Uniform winding surface, 2.82e6 A/m</vt:lpstr>
      <vt:lpstr>6 Coils / field period Fourier/Optimized winding surface 2.82e6 A/m on winding surface; 1.5 MA in each coil</vt:lpstr>
      <vt:lpstr>6 Coils / field period Fourier/Optimized winding surface</vt:lpstr>
      <vt:lpstr>6 Coils / field period Fourier/Optimized winding surface |B| near target surface looks qualitatively good</vt:lpstr>
      <vt:lpstr>6 Coils / field period Fourier/Optimized winding surface Boozer spectrum is matched well</vt:lpstr>
      <vt:lpstr>6 Coils / field period Fourier/Optimized winding surface Top 5 Boozer modes (after B00, B41) are well-matched</vt:lpstr>
      <vt:lpstr>PowerPoint Presentation</vt:lpstr>
      <vt:lpstr>Conclusions, Part 2</vt:lpstr>
      <vt:lpstr>STELLOPT finds better winding surfaces when manipulating the Fourier coefficients. Discrete coils have favorable features: Good spacing and desired magnetic spectrum.</vt:lpstr>
      <vt:lpstr>Extra</vt:lpstr>
      <vt:lpstr>Background about REGCOIL1,2, 1</vt:lpstr>
    </vt:vector>
  </TitlesOfParts>
  <Company/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STELLOPT/REGCOIL and mod.Lev-Marq in a brute force way to do ‘something’</dc:title>
  <dc:creator>John Schmitt</dc:creator>
  <cp:lastModifiedBy>John Schmitt</cp:lastModifiedBy>
  <cp:revision>111</cp:revision>
  <dcterms:created xsi:type="dcterms:W3CDTF">2018-04-17T12:15:25Z</dcterms:created>
  <dcterms:modified xsi:type="dcterms:W3CDTF">2018-04-20T19:26:56Z</dcterms:modified>
</cp:coreProperties>
</file>