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98" r:id="rId2"/>
    <p:sldId id="419" r:id="rId3"/>
    <p:sldId id="347" r:id="rId4"/>
    <p:sldId id="421" r:id="rId5"/>
    <p:sldId id="422" r:id="rId6"/>
    <p:sldId id="423" r:id="rId7"/>
    <p:sldId id="424" r:id="rId8"/>
    <p:sldId id="425" r:id="rId9"/>
    <p:sldId id="426" r:id="rId10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200FF"/>
    <a:srgbClr val="008000"/>
    <a:srgbClr val="00009D"/>
    <a:srgbClr val="A694A3"/>
    <a:srgbClr val="6E6C6D"/>
    <a:srgbClr val="6E0E66"/>
    <a:srgbClr val="0000C6"/>
    <a:srgbClr val="0001FE"/>
    <a:srgbClr val="FF4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41"/>
    <p:restoredTop sz="93614"/>
  </p:normalViewPr>
  <p:slideViewPr>
    <p:cSldViewPr>
      <p:cViewPr>
        <p:scale>
          <a:sx n="120" d="100"/>
          <a:sy n="120" d="100"/>
        </p:scale>
        <p:origin x="28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-1792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0652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</p:spTree>
    <p:extLst>
      <p:ext uri="{BB962C8B-B14F-4D97-AF65-F5344CB8AC3E}">
        <p14:creationId xmlns:p14="http://schemas.microsoft.com/office/powerpoint/2010/main" val="2167807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702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702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3636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702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9710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702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958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702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560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702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245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702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4389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62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586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8051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2057400"/>
            <a:ext cx="3810000" cy="4124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057400"/>
            <a:ext cx="3810000" cy="4124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700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17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29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4916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6605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7743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633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9900" y="271463"/>
            <a:ext cx="1943100" cy="59102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71463"/>
            <a:ext cx="5676900" cy="59102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461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71463"/>
            <a:ext cx="7772400" cy="11763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057400"/>
            <a:ext cx="7772400" cy="41243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63500" y="6477000"/>
            <a:ext cx="9080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defRPr/>
            </a:pPr>
            <a:r>
              <a:rPr lang="en-US" sz="1400" b="0" dirty="0" smtClean="0">
                <a:solidFill>
                  <a:srgbClr val="6E6C6D"/>
                </a:solidFill>
                <a:cs typeface="+mn-cs"/>
              </a:rPr>
              <a:t>June22, 2018 </a:t>
            </a:r>
            <a:r>
              <a:rPr lang="en-US" sz="1400" b="0" i="1" dirty="0" smtClean="0">
                <a:solidFill>
                  <a:srgbClr val="6E6C6D"/>
                </a:solidFill>
                <a:cs typeface="+mn-cs"/>
              </a:rPr>
              <a:t>     </a:t>
            </a:r>
            <a:r>
              <a:rPr lang="en-US" sz="1400" b="0" i="1" dirty="0" smtClean="0">
                <a:solidFill>
                  <a:srgbClr val="6E6C6D"/>
                </a:solidFill>
                <a:cs typeface="+mn-cs"/>
              </a:rPr>
              <a:t>	</a:t>
            </a:r>
            <a:r>
              <a:rPr lang="en-US" sz="1400" b="0" i="1" baseline="0" dirty="0" smtClean="0">
                <a:solidFill>
                  <a:srgbClr val="6E6C6D"/>
                </a:solidFill>
                <a:cs typeface="+mn-cs"/>
              </a:rPr>
              <a:t>         	           </a:t>
            </a:r>
            <a:r>
              <a:rPr lang="en-US" sz="1400" b="0" i="1" baseline="0" dirty="0" smtClean="0">
                <a:solidFill>
                  <a:srgbClr val="6E6C6D"/>
                </a:solidFill>
                <a:cs typeface="+mn-cs"/>
              </a:rPr>
              <a:t>	            </a:t>
            </a:r>
            <a:r>
              <a:rPr lang="en-US" sz="1400" b="0" i="1" dirty="0" err="1" smtClean="0">
                <a:solidFill>
                  <a:srgbClr val="6E6C6D"/>
                </a:solidFill>
                <a:cs typeface="+mn-cs"/>
              </a:rPr>
              <a:t>Wistell</a:t>
            </a:r>
            <a:r>
              <a:rPr lang="en-US" sz="1400" b="0" i="1" dirty="0" smtClean="0">
                <a:solidFill>
                  <a:srgbClr val="6E6C6D"/>
                </a:solidFill>
                <a:cs typeface="+mn-cs"/>
              </a:rPr>
              <a:t>	</a:t>
            </a:r>
            <a:r>
              <a:rPr lang="en-US" sz="1400" b="0" i="1" dirty="0">
                <a:solidFill>
                  <a:srgbClr val="6E6C6D"/>
                </a:solidFill>
                <a:cs typeface="+mn-cs"/>
              </a:rPr>
              <a:t>	        </a:t>
            </a:r>
            <a:r>
              <a:rPr lang="en-US" sz="1400" b="0" i="1" dirty="0" smtClean="0">
                <a:solidFill>
                  <a:srgbClr val="6E6C6D"/>
                </a:solidFill>
                <a:cs typeface="+mn-cs"/>
              </a:rPr>
              <a:t>	</a:t>
            </a:r>
            <a:r>
              <a:rPr lang="en-US" sz="1400" b="0" dirty="0" smtClean="0">
                <a:solidFill>
                  <a:srgbClr val="6E6C6D"/>
                </a:solidFill>
                <a:cs typeface="+mn-cs"/>
              </a:rPr>
              <a:t>	        </a:t>
            </a:r>
            <a:fld id="{A7E621E0-5D6D-A345-B14A-AFE36B1F2488}" type="slidenum">
              <a:rPr lang="en-US" sz="1400" b="0">
                <a:solidFill>
                  <a:srgbClr val="6E6C6D"/>
                </a:solidFill>
                <a:cs typeface="+mn-cs"/>
              </a:rPr>
              <a:pPr>
                <a:defRPr/>
              </a:pPr>
              <a:t>‹#›</a:t>
            </a:fld>
            <a:endParaRPr lang="en-US" sz="1400" b="0" dirty="0">
              <a:solidFill>
                <a:srgbClr val="6E6C6D"/>
              </a:solidFill>
              <a:cs typeface="+mn-cs"/>
            </a:endParaRPr>
          </a:p>
        </p:txBody>
      </p:sp>
      <p:pic>
        <p:nvPicPr>
          <p:cNvPr id="1056" name="Picture 3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4"/>
          <a:stretch>
            <a:fillRect/>
          </a:stretch>
        </p:blipFill>
        <p:spPr bwMode="auto">
          <a:xfrm>
            <a:off x="0" y="990600"/>
            <a:ext cx="91313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57" name="Text Box 33"/>
          <p:cNvSpPr txBox="1">
            <a:spLocks noChangeArrowheads="1"/>
          </p:cNvSpPr>
          <p:nvPr userDrawn="1"/>
        </p:nvSpPr>
        <p:spPr bwMode="auto">
          <a:xfrm>
            <a:off x="228600" y="1254125"/>
            <a:ext cx="9144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0" i="1" dirty="0">
                <a:solidFill>
                  <a:srgbClr val="A694A3"/>
                </a:solidFill>
                <a:latin typeface="Apple Chancery" charset="0"/>
                <a:cs typeface="+mn-cs"/>
              </a:rPr>
              <a:t> </a:t>
            </a:r>
            <a:r>
              <a:rPr lang="en-US" b="0" i="1" dirty="0">
                <a:solidFill>
                  <a:srgbClr val="A694A3"/>
                </a:solidFill>
                <a:latin typeface="Apple Chancery" charset="0"/>
                <a:cs typeface="+mn-cs"/>
              </a:rPr>
              <a:t>UM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1FE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1FE"/>
          </a:solidFill>
          <a:latin typeface="Book Antiqua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1FE"/>
          </a:solidFill>
          <a:latin typeface="Book Antiqua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1FE"/>
          </a:solidFill>
          <a:latin typeface="Book Antiqua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1FE"/>
          </a:solidFill>
          <a:latin typeface="Book Antiqua" charset="0"/>
          <a:ea typeface="ＭＳ Ｐゴシック" charset="0"/>
          <a:cs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1FE"/>
          </a:solidFill>
          <a:latin typeface="Book Antiqua" charset="0"/>
          <a:ea typeface="ＭＳ Ｐゴシック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1FE"/>
          </a:solidFill>
          <a:latin typeface="Book Antiqua" charset="0"/>
          <a:ea typeface="ＭＳ Ｐゴシック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1FE"/>
          </a:solidFill>
          <a:latin typeface="Book Antiqua" charset="0"/>
          <a:ea typeface="ＭＳ Ｐゴシック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1FE"/>
          </a:solidFill>
          <a:latin typeface="Book Antiqu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charset="2"/>
        <a:buChar char="u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Monotype Sorts" charset="0"/>
        <a:buChar char="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Monotype Sorts" charset="0"/>
        <a:buChar char="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Monotype Sorts" charset="0"/>
        <a:buChar char="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defRPr sz="2000">
          <a:solidFill>
            <a:schemeClr val="bg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27" name="Rectangle 15"/>
          <p:cNvSpPr>
            <a:spLocks noGrp="1" noChangeArrowheads="1"/>
          </p:cNvSpPr>
          <p:nvPr>
            <p:ph type="ctrTitle"/>
          </p:nvPr>
        </p:nvSpPr>
        <p:spPr>
          <a:xfrm>
            <a:off x="228600" y="2057400"/>
            <a:ext cx="8686800" cy="1143000"/>
          </a:xfrm>
        </p:spPr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rgbClr val="00009D"/>
                </a:solidFill>
                <a:cs typeface="+mj-cs"/>
              </a:rPr>
              <a:t>Alpha particle lifetimes</a:t>
            </a:r>
            <a:endParaRPr lang="en-US" dirty="0" smtClean="0">
              <a:solidFill>
                <a:srgbClr val="00009D"/>
              </a:solidFill>
              <a:cs typeface="+mj-cs"/>
            </a:endParaRPr>
          </a:p>
        </p:txBody>
      </p:sp>
      <p:sp>
        <p:nvSpPr>
          <p:cNvPr id="141331" name="Rectangle 19"/>
          <p:cNvSpPr>
            <a:spLocks noChangeArrowheads="1"/>
          </p:cNvSpPr>
          <p:nvPr/>
        </p:nvSpPr>
        <p:spPr bwMode="auto">
          <a:xfrm>
            <a:off x="533400" y="3962400"/>
            <a:ext cx="8077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 anchor="ctr"/>
          <a:lstStyle/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Times" charset="0"/>
              <a:buNone/>
              <a:defRPr/>
            </a:pPr>
            <a:r>
              <a:rPr lang="en-US" sz="3200" dirty="0" smtClean="0">
                <a:solidFill>
                  <a:schemeClr val="tx2"/>
                </a:solidFill>
                <a:cs typeface="+mn-cs"/>
              </a:rPr>
              <a:t>A.S. Ware</a:t>
            </a:r>
            <a:endParaRPr lang="en-US" sz="3200" dirty="0">
              <a:solidFill>
                <a:schemeClr val="tx2"/>
              </a:solidFill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924800" cy="1176337"/>
          </a:xfrm>
        </p:spPr>
        <p:txBody>
          <a:bodyPr/>
          <a:lstStyle/>
          <a:p>
            <a:r>
              <a:rPr lang="en-US" dirty="0" smtClean="0"/>
              <a:t>Particle following code to determine alpha confinement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Obtained a code from Sergei </a:t>
            </a:r>
            <a:r>
              <a:rPr lang="en-US" dirty="0" err="1" smtClean="0"/>
              <a:t>Kasilov</a:t>
            </a:r>
            <a:r>
              <a:rPr lang="en-US" dirty="0" smtClean="0"/>
              <a:t> that was originally developed by Viktor </a:t>
            </a:r>
            <a:r>
              <a:rPr lang="en-US" dirty="0" err="1" smtClean="0"/>
              <a:t>Nemov</a:t>
            </a:r>
            <a:r>
              <a:rPr lang="en-US" dirty="0" smtClean="0"/>
              <a:t> to calculate alpha particle confinement</a:t>
            </a:r>
          </a:p>
          <a:p>
            <a:r>
              <a:rPr lang="en-US" dirty="0" smtClean="0"/>
              <a:t>Have compiled the code on Cori at NERSC and have begun coupling it into the latest StelloptV2/VMEC structure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67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1463"/>
            <a:ext cx="8153400" cy="1176337"/>
          </a:xfrm>
        </p:spPr>
        <p:txBody>
          <a:bodyPr anchor="ctr"/>
          <a:lstStyle/>
          <a:p>
            <a:pPr algn="ctr">
              <a:defRPr/>
            </a:pPr>
            <a:r>
              <a:rPr lang="en-US" sz="4000" dirty="0" smtClean="0">
                <a:cs typeface="+mj-cs"/>
              </a:rPr>
              <a:t>Tracing alpha particle orbits</a:t>
            </a:r>
            <a:endParaRPr lang="en-US" sz="4000" dirty="0" smtClean="0">
              <a:cs typeface="+mj-cs"/>
            </a:endParaRP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382000" cy="412432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dirty="0" smtClean="0">
                <a:cs typeface="+mn-cs"/>
              </a:rPr>
              <a:t>The code traces the guiding center orbits of mono-energetic particles (defaults for alpha particles at 3.5 MeV)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cs typeface="+mn-cs"/>
              </a:rPr>
              <a:t>Can choose to assume passing particles are confined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cs typeface="+mn-cs"/>
              </a:rPr>
              <a:t>Particles that reach the next to last closed flux surface are assumed lost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cs typeface="+mn-cs"/>
              </a:rPr>
              <a:t>Code calculates the fraction of trapped particles remaining as a function of time</a:t>
            </a:r>
          </a:p>
        </p:txBody>
      </p:sp>
      <p:sp>
        <p:nvSpPr>
          <p:cNvPr id="5" name="Rectangle 4"/>
          <p:cNvSpPr/>
          <p:nvPr/>
        </p:nvSpPr>
        <p:spPr>
          <a:xfrm>
            <a:off x="869576" y="5257800"/>
            <a:ext cx="8001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 smtClean="0">
                <a:latin typeface="Helvetica" charset="0"/>
              </a:rPr>
              <a:t>See </a:t>
            </a:r>
            <a:r>
              <a:rPr lang="en-US" b="0" dirty="0" err="1" smtClean="0">
                <a:latin typeface="Helvetica" charset="0"/>
              </a:rPr>
              <a:t>Nemov</a:t>
            </a:r>
            <a:r>
              <a:rPr lang="en-US" b="0" dirty="0">
                <a:latin typeface="Helvetica" charset="0"/>
              </a:rPr>
              <a:t>, </a:t>
            </a:r>
            <a:r>
              <a:rPr lang="en-US" b="0" dirty="0" err="1">
                <a:latin typeface="Helvetica" charset="0"/>
              </a:rPr>
              <a:t>Kasilov</a:t>
            </a:r>
            <a:r>
              <a:rPr lang="en-US" b="0" dirty="0">
                <a:latin typeface="Helvetica" charset="0"/>
              </a:rPr>
              <a:t>, </a:t>
            </a:r>
            <a:r>
              <a:rPr lang="en-US" b="0" dirty="0" smtClean="0">
                <a:latin typeface="Helvetica" charset="0"/>
              </a:rPr>
              <a:t>&amp; </a:t>
            </a:r>
            <a:r>
              <a:rPr lang="en-US" b="0" dirty="0" err="1" smtClean="0">
                <a:latin typeface="Helvetica" charset="0"/>
              </a:rPr>
              <a:t>Kernbichler</a:t>
            </a:r>
            <a:r>
              <a:rPr lang="en-US" b="0" dirty="0" smtClean="0">
                <a:latin typeface="Helvetica" charset="0"/>
              </a:rPr>
              <a:t>, </a:t>
            </a:r>
            <a:br>
              <a:rPr lang="en-US" b="0" dirty="0" smtClean="0">
                <a:latin typeface="Helvetica" charset="0"/>
              </a:rPr>
            </a:br>
            <a:r>
              <a:rPr lang="en-US" b="0" dirty="0" smtClean="0">
                <a:latin typeface="Helvetica" charset="0"/>
              </a:rPr>
              <a:t>Phys</a:t>
            </a:r>
            <a:r>
              <a:rPr lang="en-US" b="0" dirty="0">
                <a:latin typeface="Helvetica" charset="0"/>
              </a:rPr>
              <a:t>. Plasmas 21, 062501 (2014</a:t>
            </a:r>
            <a:r>
              <a:rPr lang="en-US" b="0" dirty="0" smtClean="0">
                <a:latin typeface="Helvetica" charset="0"/>
              </a:rPr>
              <a:t>) for more details</a:t>
            </a:r>
            <a:endParaRPr lang="en-US" b="0" dirty="0">
              <a:effectLst/>
              <a:latin typeface="Helvetic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1463"/>
            <a:ext cx="8153400" cy="1176337"/>
          </a:xfrm>
        </p:spPr>
        <p:txBody>
          <a:bodyPr anchor="ctr"/>
          <a:lstStyle/>
          <a:p>
            <a:pPr algn="ctr">
              <a:defRPr/>
            </a:pPr>
            <a:r>
              <a:rPr lang="en-US" sz="4000" dirty="0" smtClean="0">
                <a:cs typeface="+mj-cs"/>
              </a:rPr>
              <a:t>Tracing alpha particle orbits (cont.)</a:t>
            </a:r>
            <a:endParaRPr lang="en-US" sz="4000" dirty="0" smtClean="0">
              <a:cs typeface="+mj-cs"/>
            </a:endParaRP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382000" cy="412432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dirty="0" smtClean="0">
                <a:cs typeface="+mn-cs"/>
              </a:rPr>
              <a:t>Code follows:</a:t>
            </a:r>
          </a:p>
          <a:p>
            <a:pPr>
              <a:lnSpc>
                <a:spcPct val="90000"/>
              </a:lnSpc>
              <a:defRPr/>
            </a:pPr>
            <a:endParaRPr lang="en-US" sz="2800" dirty="0">
              <a:cs typeface="+mn-cs"/>
            </a:endParaRPr>
          </a:p>
          <a:p>
            <a:pPr>
              <a:lnSpc>
                <a:spcPct val="90000"/>
              </a:lnSpc>
              <a:defRPr/>
            </a:pPr>
            <a:endParaRPr lang="en-US" sz="2800" dirty="0" smtClean="0">
              <a:cs typeface="+mn-cs"/>
            </a:endParaRPr>
          </a:p>
          <a:p>
            <a:pPr>
              <a:lnSpc>
                <a:spcPct val="90000"/>
              </a:lnSpc>
              <a:defRPr/>
            </a:pPr>
            <a:endParaRPr lang="en-US" sz="2800" dirty="0">
              <a:cs typeface="+mn-cs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sz="2400" dirty="0">
                <a:cs typeface="+mn-cs"/>
              </a:rPr>
              <a:t>M</a:t>
            </a:r>
            <a:r>
              <a:rPr lang="en-US" sz="2400" dirty="0" smtClean="0">
                <a:cs typeface="+mn-cs"/>
              </a:rPr>
              <a:t>omentum magnitude: 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>
                <a:cs typeface="+mn-cs"/>
              </a:rPr>
              <a:t>P</a:t>
            </a:r>
            <a:r>
              <a:rPr lang="en-US" sz="2400" dirty="0" smtClean="0">
                <a:cs typeface="+mn-cs"/>
              </a:rPr>
              <a:t>itch angle: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cs typeface="+mn-cs"/>
              </a:rPr>
              <a:t>Electrostatic potential: </a:t>
            </a:r>
            <a:r>
              <a:rPr lang="en-US" sz="2400" dirty="0" smtClean="0">
                <a:latin typeface="Symbol" charset="2"/>
                <a:ea typeface="Symbol" charset="2"/>
                <a:cs typeface="Symbol" charset="2"/>
              </a:rPr>
              <a:t>F</a:t>
            </a:r>
            <a:r>
              <a:rPr lang="en-US" sz="2400" dirty="0" smtClean="0">
                <a:cs typeface="+mn-cs"/>
              </a:rPr>
              <a:t> </a:t>
            </a:r>
            <a:endParaRPr lang="en-US" sz="2400" dirty="0" smtClean="0"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8" r="49379" b="72428"/>
          <a:stretch/>
        </p:blipFill>
        <p:spPr>
          <a:xfrm>
            <a:off x="3275050" y="2002441"/>
            <a:ext cx="1707397" cy="7563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9" t="33165" r="24148" b="33296"/>
          <a:stretch/>
        </p:blipFill>
        <p:spPr>
          <a:xfrm>
            <a:off x="5334000" y="1981200"/>
            <a:ext cx="2971801" cy="920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1" t="63753" r="1351" b="-239"/>
          <a:stretch/>
        </p:blipFill>
        <p:spPr>
          <a:xfrm>
            <a:off x="3352800" y="2781808"/>
            <a:ext cx="5714999" cy="10008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6216" b="6053"/>
          <a:stretch/>
        </p:blipFill>
        <p:spPr>
          <a:xfrm>
            <a:off x="4637567" y="4001376"/>
            <a:ext cx="1143000" cy="4182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82" t="8445" r="-1848" b="14391"/>
          <a:stretch/>
        </p:blipFill>
        <p:spPr>
          <a:xfrm>
            <a:off x="2970250" y="4468478"/>
            <a:ext cx="2363750" cy="34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93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1463"/>
            <a:ext cx="8153400" cy="1176337"/>
          </a:xfrm>
        </p:spPr>
        <p:txBody>
          <a:bodyPr anchor="ctr"/>
          <a:lstStyle/>
          <a:p>
            <a:pPr algn="ctr">
              <a:defRPr/>
            </a:pPr>
            <a:r>
              <a:rPr lang="en-US" sz="4000" dirty="0" smtClean="0">
                <a:cs typeface="+mj-cs"/>
              </a:rPr>
              <a:t>Tracing alpha particle orbits (cont.)</a:t>
            </a:r>
            <a:endParaRPr lang="en-US" sz="4000" dirty="0" smtClean="0">
              <a:cs typeface="+mj-cs"/>
            </a:endParaRP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382000" cy="412432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dirty="0" smtClean="0">
                <a:cs typeface="+mn-cs"/>
              </a:rPr>
              <a:t>Drift velocity:</a:t>
            </a:r>
          </a:p>
          <a:p>
            <a:pPr>
              <a:lnSpc>
                <a:spcPct val="90000"/>
              </a:lnSpc>
              <a:defRPr/>
            </a:pPr>
            <a:endParaRPr lang="en-US" sz="2800" dirty="0">
              <a:cs typeface="+mn-cs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cs typeface="+mn-cs"/>
              </a:rPr>
              <a:t>With:</a:t>
            </a:r>
          </a:p>
          <a:p>
            <a:pPr lvl="1">
              <a:lnSpc>
                <a:spcPct val="90000"/>
              </a:lnSpc>
              <a:defRPr/>
            </a:pPr>
            <a:endParaRPr lang="en-US" sz="2400" dirty="0">
              <a:cs typeface="+mn-cs"/>
            </a:endParaRPr>
          </a:p>
          <a:p>
            <a:pPr lvl="1">
              <a:lnSpc>
                <a:spcPct val="90000"/>
              </a:lnSpc>
              <a:defRPr/>
            </a:pPr>
            <a:endParaRPr lang="en-US" sz="2400" dirty="0" smtClean="0">
              <a:cs typeface="+mn-cs"/>
            </a:endParaRPr>
          </a:p>
          <a:p>
            <a:pPr lvl="1">
              <a:lnSpc>
                <a:spcPct val="90000"/>
              </a:lnSpc>
              <a:defRPr/>
            </a:pPr>
            <a:endParaRPr lang="en-US" sz="2400" dirty="0">
              <a:cs typeface="+mn-cs"/>
            </a:endParaRPr>
          </a:p>
          <a:p>
            <a:pPr lvl="1">
              <a:lnSpc>
                <a:spcPct val="90000"/>
              </a:lnSpc>
              <a:defRPr/>
            </a:pPr>
            <a:endParaRPr lang="en-US" sz="2400" dirty="0" smtClean="0">
              <a:cs typeface="+mn-cs"/>
            </a:endParaRPr>
          </a:p>
          <a:p>
            <a:pPr lvl="1">
              <a:lnSpc>
                <a:spcPct val="90000"/>
              </a:lnSpc>
              <a:defRPr/>
            </a:pPr>
            <a:endParaRPr lang="en-US" sz="2400" dirty="0">
              <a:cs typeface="+mn-cs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cs typeface="+mn-cs"/>
              </a:rPr>
              <a:t>Note: Code currently assumes no electric field,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4"/>
          <a:stretch/>
        </p:blipFill>
        <p:spPr>
          <a:xfrm>
            <a:off x="1752600" y="3008094"/>
            <a:ext cx="6400800" cy="2057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9" b="63988"/>
          <a:stretch/>
        </p:blipFill>
        <p:spPr>
          <a:xfrm>
            <a:off x="3048000" y="1935381"/>
            <a:ext cx="5669280" cy="107271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7716136" y="5279489"/>
                <a:ext cx="1162305" cy="7023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𝜕𝛷</m:t>
                          </m:r>
                        </m:num>
                        <m:den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𝑘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6136" y="5279489"/>
                <a:ext cx="1162305" cy="70230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926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1463"/>
            <a:ext cx="8153400" cy="1176337"/>
          </a:xfrm>
        </p:spPr>
        <p:txBody>
          <a:bodyPr anchor="ctr"/>
          <a:lstStyle/>
          <a:p>
            <a:pPr algn="ctr">
              <a:defRPr/>
            </a:pPr>
            <a:r>
              <a:rPr lang="en-US" sz="4000" dirty="0" smtClean="0">
                <a:cs typeface="+mj-cs"/>
              </a:rPr>
              <a:t>Tracing alpha particle orbits (cont.)</a:t>
            </a:r>
            <a:endParaRPr lang="en-US" sz="4000" dirty="0" smtClean="0">
              <a:cs typeface="+mj-cs"/>
            </a:endParaRP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382000" cy="412432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dirty="0" smtClean="0">
                <a:cs typeface="+mn-cs"/>
              </a:rPr>
              <a:t>Some of the user inputs:</a:t>
            </a:r>
            <a:endParaRPr lang="en-US" sz="2800" dirty="0">
              <a:cs typeface="+mn-cs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sz="2400" dirty="0" err="1" smtClean="0">
                <a:cs typeface="+mn-cs"/>
              </a:rPr>
              <a:t>notrace_passing</a:t>
            </a:r>
            <a:r>
              <a:rPr lang="en-US" sz="2400" dirty="0" smtClean="0">
                <a:cs typeface="+mn-cs"/>
              </a:rPr>
              <a:t> = 0 or 1 (assume passing confined)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err="1" smtClean="0">
                <a:cs typeface="+mn-cs"/>
              </a:rPr>
              <a:t>ntestpart</a:t>
            </a:r>
            <a:r>
              <a:rPr lang="en-US" sz="2400" dirty="0" smtClean="0">
                <a:cs typeface="+mn-cs"/>
              </a:rPr>
              <a:t> </a:t>
            </a:r>
            <a:r>
              <a:rPr lang="en-US" sz="2400" dirty="0" smtClean="0">
                <a:cs typeface="+mn-cs"/>
              </a:rPr>
              <a:t>= # of particles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err="1" smtClean="0">
                <a:cs typeface="+mn-cs"/>
              </a:rPr>
              <a:t>nper</a:t>
            </a:r>
            <a:r>
              <a:rPr lang="en-US" sz="2400" dirty="0" smtClean="0">
                <a:cs typeface="+mn-cs"/>
              </a:rPr>
              <a:t> = #</a:t>
            </a:r>
            <a:r>
              <a:rPr lang="en-US" sz="2400" dirty="0" smtClean="0">
                <a:cs typeface="+mn-cs"/>
              </a:rPr>
              <a:t> of toroidal field periods covered by a starting </a:t>
            </a:r>
            <a:br>
              <a:rPr lang="en-US" sz="2400" dirty="0" smtClean="0">
                <a:cs typeface="+mn-cs"/>
              </a:rPr>
            </a:br>
            <a:r>
              <a:rPr lang="en-US" sz="2400" dirty="0" smtClean="0">
                <a:cs typeface="+mn-cs"/>
              </a:rPr>
              <a:t>            field line representing the starting surface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err="1" smtClean="0">
                <a:cs typeface="+mn-cs"/>
              </a:rPr>
              <a:t>npoiper</a:t>
            </a:r>
            <a:r>
              <a:rPr lang="en-US" sz="2400" dirty="0" smtClean="0">
                <a:cs typeface="+mn-cs"/>
              </a:rPr>
              <a:t> = # of points per field period on starting line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err="1" smtClean="0">
                <a:cs typeface="+mn-cs"/>
              </a:rPr>
              <a:t>ntimstep</a:t>
            </a:r>
            <a:r>
              <a:rPr lang="en-US" sz="2400" dirty="0" smtClean="0">
                <a:cs typeface="+mn-cs"/>
              </a:rPr>
              <a:t> = # of time steps per slowing down time </a:t>
            </a:r>
            <a:br>
              <a:rPr lang="en-US" sz="2400" dirty="0" smtClean="0">
                <a:cs typeface="+mn-cs"/>
              </a:rPr>
            </a:br>
            <a:r>
              <a:rPr lang="en-US" sz="2400" dirty="0" smtClean="0">
                <a:cs typeface="+mn-cs"/>
              </a:rPr>
              <a:t>                   (how often to write # of particles remaining)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err="1" smtClean="0">
                <a:cs typeface="+mn-cs"/>
              </a:rPr>
              <a:t>trace_time</a:t>
            </a:r>
            <a:r>
              <a:rPr lang="en-US" sz="2400" dirty="0" smtClean="0">
                <a:cs typeface="+mn-cs"/>
              </a:rPr>
              <a:t> = maximum time test particles are traced 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err="1" smtClean="0">
                <a:cs typeface="+mn-cs"/>
              </a:rPr>
              <a:t>sbeg</a:t>
            </a:r>
            <a:r>
              <a:rPr lang="en-US" sz="2400" dirty="0" smtClean="0">
                <a:cs typeface="+mn-cs"/>
              </a:rPr>
              <a:t> = flux label for the starting magnetic surface</a:t>
            </a:r>
          </a:p>
        </p:txBody>
      </p:sp>
    </p:spTree>
    <p:extLst>
      <p:ext uri="{BB962C8B-B14F-4D97-AF65-F5344CB8AC3E}">
        <p14:creationId xmlns:p14="http://schemas.microsoft.com/office/powerpoint/2010/main" val="204809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1463"/>
            <a:ext cx="8153400" cy="1176337"/>
          </a:xfrm>
        </p:spPr>
        <p:txBody>
          <a:bodyPr anchor="ctr"/>
          <a:lstStyle/>
          <a:p>
            <a:pPr algn="ctr">
              <a:defRPr/>
            </a:pPr>
            <a:r>
              <a:rPr lang="en-US" sz="4000" dirty="0" smtClean="0">
                <a:cs typeface="+mj-cs"/>
              </a:rPr>
              <a:t>Initial results for a test case</a:t>
            </a:r>
            <a:endParaRPr lang="en-US" sz="4000" dirty="0" smtClean="0">
              <a:cs typeface="+mj-cs"/>
            </a:endParaRP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8214" y="2133600"/>
            <a:ext cx="8382000" cy="412432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dirty="0" smtClean="0">
                <a:cs typeface="+mn-cs"/>
              </a:rPr>
              <a:t>Starting surface:</a:t>
            </a:r>
            <a:r>
              <a:rPr lang="en-US" sz="2800" i="1" dirty="0" smtClean="0">
                <a:cs typeface="+mn-cs"/>
              </a:rPr>
              <a:t> S </a:t>
            </a:r>
            <a:r>
              <a:rPr lang="en-US" sz="2800" dirty="0" smtClean="0">
                <a:cs typeface="+mn-cs"/>
              </a:rPr>
              <a:t>= 0.4 surface, a new HSX case with </a:t>
            </a:r>
            <a:r>
              <a:rPr lang="en-US" sz="2800" i="1" dirty="0" smtClean="0">
                <a:cs typeface="+mn-cs"/>
              </a:rPr>
              <a:t>I</a:t>
            </a:r>
            <a:r>
              <a:rPr lang="en-US" sz="2800" baseline="-25000" dirty="0" smtClean="0">
                <a:cs typeface="+mn-cs"/>
              </a:rPr>
              <a:t>BS</a:t>
            </a:r>
            <a:r>
              <a:rPr lang="en-US" sz="2800" dirty="0" smtClean="0">
                <a:cs typeface="+mn-cs"/>
              </a:rPr>
              <a:t>, following 500 particles  </a:t>
            </a:r>
            <a:endParaRPr lang="en-US" sz="2800" i="1" dirty="0" smtClean="0"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5" t="8391" r="5600"/>
          <a:stretch/>
        </p:blipFill>
        <p:spPr>
          <a:xfrm>
            <a:off x="4572000" y="3026638"/>
            <a:ext cx="4572000" cy="34464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5" t="8391" r="5599"/>
          <a:stretch/>
        </p:blipFill>
        <p:spPr>
          <a:xfrm>
            <a:off x="190500" y="3030583"/>
            <a:ext cx="4572000" cy="344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48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1463"/>
            <a:ext cx="8153400" cy="1176337"/>
          </a:xfrm>
        </p:spPr>
        <p:txBody>
          <a:bodyPr anchor="ctr"/>
          <a:lstStyle/>
          <a:p>
            <a:pPr algn="ctr">
              <a:defRPr/>
            </a:pPr>
            <a:r>
              <a:rPr lang="en-US" sz="4000" dirty="0" smtClean="0">
                <a:cs typeface="+mj-cs"/>
              </a:rPr>
              <a:t>Initial results for a test case (cont.)</a:t>
            </a:r>
            <a:endParaRPr lang="en-US" sz="4000" dirty="0" smtClean="0">
              <a:cs typeface="+mj-cs"/>
            </a:endParaRP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382000" cy="412432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dirty="0" smtClean="0">
                <a:cs typeface="+mn-cs"/>
              </a:rPr>
              <a:t>Position (</a:t>
            </a:r>
            <a:r>
              <a:rPr lang="en-US" sz="2800" i="1" dirty="0" err="1" smtClean="0">
                <a:latin typeface="Symbol" charset="2"/>
                <a:ea typeface="Symbol" charset="2"/>
                <a:cs typeface="Symbol" charset="2"/>
              </a:rPr>
              <a:t>q,f</a:t>
            </a:r>
            <a:r>
              <a:rPr lang="en-US" sz="2800" dirty="0" smtClean="0">
                <a:cs typeface="+mn-cs"/>
              </a:rPr>
              <a:t>) </a:t>
            </a:r>
            <a:r>
              <a:rPr lang="en-US" sz="2800" dirty="0" smtClean="0">
                <a:cs typeface="+mn-cs"/>
              </a:rPr>
              <a:t>of the </a:t>
            </a:r>
            <a:br>
              <a:rPr lang="en-US" sz="2800" dirty="0" smtClean="0">
                <a:cs typeface="+mn-cs"/>
              </a:rPr>
            </a:br>
            <a:r>
              <a:rPr lang="en-US" sz="2800" dirty="0" smtClean="0">
                <a:cs typeface="+mn-cs"/>
              </a:rPr>
              <a:t>exit point for trapped </a:t>
            </a:r>
            <a:br>
              <a:rPr lang="en-US" sz="2800" dirty="0" smtClean="0">
                <a:cs typeface="+mn-cs"/>
              </a:rPr>
            </a:br>
            <a:r>
              <a:rPr lang="en-US" sz="2800" dirty="0" smtClean="0">
                <a:cs typeface="+mn-cs"/>
              </a:rPr>
              <a:t>particles leaving the </a:t>
            </a:r>
            <a:br>
              <a:rPr lang="en-US" sz="2800" dirty="0" smtClean="0">
                <a:cs typeface="+mn-cs"/>
              </a:rPr>
            </a:br>
            <a:r>
              <a:rPr lang="en-US" sz="2800" dirty="0" smtClean="0">
                <a:cs typeface="+mn-cs"/>
              </a:rPr>
              <a:t>confinement region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cs typeface="+mn-cs"/>
              </a:rPr>
              <a:t>500 particles </a:t>
            </a:r>
            <a:r>
              <a:rPr lang="en-US" sz="2400" dirty="0" smtClean="0">
                <a:cs typeface="+mn-cs"/>
              </a:rPr>
              <a:t>traced </a:t>
            </a:r>
            <a:br>
              <a:rPr lang="en-US" sz="2400" dirty="0" smtClean="0">
                <a:cs typeface="+mn-cs"/>
              </a:rPr>
            </a:br>
            <a:r>
              <a:rPr lang="en-US" sz="2400" dirty="0" smtClean="0">
                <a:cs typeface="+mn-cs"/>
              </a:rPr>
              <a:t>(71 lost)</a:t>
            </a:r>
            <a:endParaRPr lang="en-US" sz="2400" dirty="0" smtClean="0"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0" t="10127" r="17317"/>
          <a:stretch/>
        </p:blipFill>
        <p:spPr>
          <a:xfrm>
            <a:off x="4267200" y="1905000"/>
            <a:ext cx="4673862" cy="448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1463"/>
            <a:ext cx="8153400" cy="1176337"/>
          </a:xfrm>
        </p:spPr>
        <p:txBody>
          <a:bodyPr anchor="ctr"/>
          <a:lstStyle/>
          <a:p>
            <a:pPr algn="ctr">
              <a:defRPr/>
            </a:pPr>
            <a:r>
              <a:rPr lang="en-US" sz="4000" dirty="0" smtClean="0">
                <a:cs typeface="+mj-cs"/>
              </a:rPr>
              <a:t>Next steps</a:t>
            </a:r>
            <a:endParaRPr lang="en-US" sz="4000" dirty="0" smtClean="0">
              <a:cs typeface="+mj-cs"/>
            </a:endParaRP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382000" cy="412432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dirty="0" smtClean="0">
                <a:cs typeface="+mn-cs"/>
              </a:rPr>
              <a:t>Test the code and do comparisons with other configurations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 smtClean="0">
                <a:cs typeface="+mn-cs"/>
              </a:rPr>
              <a:t>Test the impact of sacrificing some quasi-symmetry to obtain different rotational transform profiles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 smtClean="0">
                <a:cs typeface="+mn-cs"/>
              </a:rPr>
              <a:t>Can we implement this in an optimization run? </a:t>
            </a:r>
            <a:endParaRPr lang="en-US" sz="2400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03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ntitled 2">
  <a:themeElements>
    <a:clrScheme name="">
      <a:dk1>
        <a:srgbClr val="000000"/>
      </a:dk1>
      <a:lt1>
        <a:srgbClr val="FFFFFF"/>
      </a:lt1>
      <a:dk2>
        <a:srgbClr val="0000FF"/>
      </a:dk2>
      <a:lt2>
        <a:srgbClr val="000000"/>
      </a:lt2>
      <a:accent1>
        <a:srgbClr val="00FFFF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FFFF"/>
      </a:accent5>
      <a:accent6>
        <a:srgbClr val="E70000"/>
      </a:accent6>
      <a:hlink>
        <a:srgbClr val="00FF00"/>
      </a:hlink>
      <a:folHlink>
        <a:srgbClr val="A0A0A0"/>
      </a:folHlink>
    </a:clrScheme>
    <a:fontScheme name="untitled 2">
      <a:majorFont>
        <a:latin typeface="Book Antiqua"/>
        <a:ea typeface="ＭＳ Ｐゴシック"/>
        <a:cs typeface=""/>
      </a:majorFont>
      <a:minorFont>
        <a:latin typeface="Book Antiqu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ook Antiqua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ook Antiqua" charset="0"/>
            <a:ea typeface="ＭＳ Ｐゴシック" charset="0"/>
          </a:defRPr>
        </a:defPPr>
      </a:lstStyle>
    </a:lnDef>
  </a:objectDefaults>
  <a:extraClrSchemeLst>
    <a:extraClrScheme>
      <a:clrScheme name="untitled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titled 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HD:Microsoft PowerPoint 4:Templates:Color Overheads:movnglnc.ppt - Moving Line</Template>
  <TotalTime>70409</TotalTime>
  <Pages>22</Pages>
  <Words>276</Words>
  <Application>Microsoft Macintosh PowerPoint</Application>
  <PresentationFormat>On-screen Show (4:3)</PresentationFormat>
  <Paragraphs>48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Apple Chancery</vt:lpstr>
      <vt:lpstr>Book Antiqua</vt:lpstr>
      <vt:lpstr>Cambria Math</vt:lpstr>
      <vt:lpstr>Helvetica</vt:lpstr>
      <vt:lpstr>Monotype Sorts</vt:lpstr>
      <vt:lpstr>ＭＳ Ｐゴシック</vt:lpstr>
      <vt:lpstr>Symbol</vt:lpstr>
      <vt:lpstr>Times</vt:lpstr>
      <vt:lpstr>Wingdings</vt:lpstr>
      <vt:lpstr>untitled 2</vt:lpstr>
      <vt:lpstr>Alpha particle lifetimes</vt:lpstr>
      <vt:lpstr>Particle following code to determine alpha confinement</vt:lpstr>
      <vt:lpstr>Tracing alpha particle orbits</vt:lpstr>
      <vt:lpstr>Tracing alpha particle orbits (cont.)</vt:lpstr>
      <vt:lpstr>Tracing alpha particle orbits (cont.)</vt:lpstr>
      <vt:lpstr>Tracing alpha particle orbits (cont.)</vt:lpstr>
      <vt:lpstr>Initial results for a test case</vt:lpstr>
      <vt:lpstr>Initial results for a test case (cont.)</vt:lpstr>
      <vt:lpstr>Next steps</vt:lpstr>
    </vt:vector>
  </TitlesOfParts>
  <Company>University of Montana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Optimizing a Compact Stellarator for Higher b </dc:title>
  <dc:subject/>
  <dc:creator>Andrew Ware</dc:creator>
  <cp:keywords/>
  <dc:description/>
  <cp:lastModifiedBy>Microsoft Office User</cp:lastModifiedBy>
  <cp:revision>472</cp:revision>
  <cp:lastPrinted>2013-06-05T16:40:14Z</cp:lastPrinted>
  <dcterms:created xsi:type="dcterms:W3CDTF">1999-11-11T06:11:28Z</dcterms:created>
  <dcterms:modified xsi:type="dcterms:W3CDTF">2018-06-22T17:57:52Z</dcterms:modified>
</cp:coreProperties>
</file>