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56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 b="1" i="0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600" b="1" i="0" baseline="0"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58EC7A4A-75B7-42ED-BFAC-D37E5ED92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085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00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>
            <a:lvl1pPr>
              <a:defRPr sz="3200" b="1" i="0" baseline="0">
                <a:solidFill>
                  <a:schemeClr val="bg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00" y="1260000"/>
            <a:ext cx="11232000" cy="48600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600" b="1" i="0" baseline="0"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58EC7A4A-75B7-42ED-BFAC-D37E5ED92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9190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00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>
            <a:lvl1pPr>
              <a:defRPr sz="3200" b="1" i="0" baseline="0">
                <a:solidFill>
                  <a:schemeClr val="bg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600" b="1" i="0" baseline="0"/>
            </a:lvl1pPr>
          </a:lstStyle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58EC7A4A-75B7-42ED-BFAC-D37E5ED92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347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600" b="1" i="0" baseline="0"/>
            </a:lvl1pPr>
          </a:lstStyle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 i="0" baseline="0"/>
            </a:lvl1pPr>
          </a:lstStyle>
          <a:p>
            <a:fld id="{58EC7A4A-75B7-42ED-BFAC-D37E5ED92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11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000" y="6356352"/>
            <a:ext cx="96000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40000" y="6356351"/>
            <a:ext cx="9600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C7A4A-75B7-42ED-BFAC-D37E5ED92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" y="6300000"/>
            <a:ext cx="70244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31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Initial optimization study</a:t>
            </a:r>
            <a:br>
              <a:rPr kumimoji="1" lang="en-US" altLang="ja-JP" dirty="0" smtClean="0"/>
            </a:br>
            <a:r>
              <a:rPr kumimoji="1" lang="en-US" altLang="ja-JP" dirty="0" smtClean="0"/>
              <a:t>of</a:t>
            </a:r>
            <a:br>
              <a:rPr kumimoji="1" lang="en-US" altLang="ja-JP" dirty="0" smtClean="0"/>
            </a:br>
            <a:r>
              <a:rPr kumimoji="1" lang="en-US" altLang="ja-JP" dirty="0" smtClean="0"/>
              <a:t>QH configuration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Yasuhiro Suzuki</a:t>
            </a:r>
          </a:p>
          <a:p>
            <a:r>
              <a:rPr lang="en-US" altLang="ja-JP" dirty="0" smtClean="0"/>
              <a:t>suzuki.yasuhiro@nifs.ac.jp</a:t>
            </a:r>
            <a:endParaRPr kumimoji="1" lang="en-US" altLang="ja-JP" dirty="0" smtClean="0"/>
          </a:p>
          <a:p>
            <a:r>
              <a:rPr lang="en-US" altLang="ja-JP" dirty="0" smtClean="0"/>
              <a:t>National Institute for Fusion Science</a:t>
            </a:r>
          </a:p>
          <a:p>
            <a:r>
              <a:rPr kumimoji="1" lang="en-US" altLang="ja-JP" dirty="0" smtClean="0"/>
              <a:t>SOKENDAI, The Graduate University for Advanced Studies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382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Target of optimization studies in NIFS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JIFT Workshop, Kyoto University Uji Campus, March 23, 2018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AEC99-85CD-4AD5-A621-65B0178FD7BF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94228" y="1243173"/>
            <a:ext cx="80697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</a:rPr>
              <a:t>Goal: current-free, high-beta, steady-state </a:t>
            </a:r>
            <a:r>
              <a:rPr lang="en-US" altLang="ja-JP" sz="2800" b="1" dirty="0" err="1">
                <a:solidFill>
                  <a:srgbClr val="FF0000"/>
                </a:solidFill>
              </a:rPr>
              <a:t>stellarator</a:t>
            </a:r>
            <a:endParaRPr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81348" y="1766393"/>
            <a:ext cx="68293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0070C0"/>
                </a:solidFill>
              </a:rPr>
              <a:t>From this target, the QI/QP is strong option.</a:t>
            </a:r>
            <a:endParaRPr lang="ja-JP" altLang="en-US" sz="2800" b="1" dirty="0">
              <a:solidFill>
                <a:srgbClr val="0070C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888732" y="3047050"/>
            <a:ext cx="3754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Some remaining issues…</a:t>
            </a:r>
            <a:endParaRPr lang="ja-JP" altLang="en-US" sz="28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299700" y="3570270"/>
            <a:ext cx="76953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b="1" dirty="0">
                <a:solidFill>
                  <a:srgbClr val="FF0000"/>
                </a:solidFill>
              </a:rPr>
              <a:t>A path to the target beta was not considered.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/>
              <a:t>Confirmation of the divertor configuration to extrapolate the reactor.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/>
              <a:t>Turbulence 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/>
              <a:t>Fast ion </a:t>
            </a:r>
            <a:r>
              <a:rPr lang="en-US" altLang="ja-JP" sz="2400" dirty="0" smtClean="0"/>
              <a:t>confinement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Build in divertor configuration like helical divertor</a:t>
            </a:r>
            <a:endParaRPr lang="en-US" altLang="ja-JP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/>
              <a:t>Buildable coil configuration</a:t>
            </a:r>
            <a:endParaRPr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124844" y="2483665"/>
            <a:ext cx="8008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In QH, the bootstrap current decreases the rotational transform. The QA is tokamak!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483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 path to high-beta QI/QP configuration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JIFT Workshop, Kyoto University Uji Campus, March 23, 2018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AEC99-85CD-4AD5-A621-65B0178FD7BF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88232" y="1347706"/>
            <a:ext cx="8415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Referring W7-X, to achieve the QI, the plasma beta must be high because the strong diamagnetic effect helps to make closed B</a:t>
            </a:r>
            <a:r>
              <a:rPr lang="en-US" altLang="ja-JP" sz="2400" baseline="-25000" dirty="0"/>
              <a:t>min</a:t>
            </a:r>
            <a:r>
              <a:rPr lang="en-US" altLang="ja-JP" sz="2400" dirty="0"/>
              <a:t> contours.</a:t>
            </a:r>
            <a:endParaRPr lang="ja-JP" altLang="en-US" sz="2400" dirty="0"/>
          </a:p>
        </p:txBody>
      </p:sp>
      <p:sp>
        <p:nvSpPr>
          <p:cNvPr id="6" name="上下矢印 5"/>
          <p:cNvSpPr/>
          <p:nvPr/>
        </p:nvSpPr>
        <p:spPr>
          <a:xfrm>
            <a:off x="5952309" y="2409392"/>
            <a:ext cx="287383" cy="5747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106830" y="3013502"/>
            <a:ext cx="8057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This suggests the W7-X configuration for the vacuum an low-beta is not highly optimized.</a:t>
            </a:r>
            <a:endParaRPr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241266" y="4125299"/>
            <a:ext cx="7565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This is a limitation of the present optimization model. =&gt;  fixed the target beta!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888232" y="4681729"/>
            <a:ext cx="8553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Question: Is it possible to connect dynamically from an optimized configuration for the low-beta to another optimized configuration for the high-beta? </a:t>
            </a:r>
            <a:endParaRPr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9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Kaleidoscopic configuration (© M. Nakata 2018)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JIFT Workshop, Kyoto University Uji Campus, March 23, 2018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AEC99-85CD-4AD5-A621-65B0178FD7BF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94228" y="1243173"/>
            <a:ext cx="80697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</a:rPr>
              <a:t>Goal: current-free, high-beta, steady-state </a:t>
            </a:r>
            <a:r>
              <a:rPr lang="en-US" altLang="ja-JP" sz="2800" b="1" dirty="0" err="1">
                <a:solidFill>
                  <a:srgbClr val="FF0000"/>
                </a:solidFill>
              </a:rPr>
              <a:t>stellarator</a:t>
            </a:r>
            <a:endParaRPr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152661" y="1851485"/>
            <a:ext cx="7886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But, the configuration properties of QI/QP is not good for the low beta.</a:t>
            </a:r>
          </a:p>
          <a:p>
            <a:r>
              <a:rPr lang="en-US" altLang="ja-JP" sz="2000" dirty="0"/>
              <a:t>=&gt; The plasma starts up from the QH and the configuration dynamically changes to the QI/QP by the sweeping of the magnetic field.</a:t>
            </a:r>
            <a:endParaRPr lang="ja-JP" altLang="en-US" sz="20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208" y="3272063"/>
            <a:ext cx="4001773" cy="2968931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2929563" y="2902730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Initial QH (N=3, </a:t>
            </a:r>
            <a:r>
              <a:rPr lang="en-US" altLang="ja-JP" dirty="0" err="1"/>
              <a:t>Ap</a:t>
            </a:r>
            <a:r>
              <a:rPr lang="en-US" altLang="ja-JP" dirty="0"/>
              <a:t>=6)</a:t>
            </a: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614029" y="3272062"/>
            <a:ext cx="38561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Initial QH configuration is calculated from STELLOPT.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Coil design is calculated from FOCUS.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Next step is free-boundary optimization to realize the QI/QP in this coil configuration.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Design additional coil set.</a:t>
            </a:r>
            <a:endParaRPr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1141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Present status of optimization studies in NIFS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75323" y="1505527"/>
            <a:ext cx="1102311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3200" dirty="0" smtClean="0"/>
              <a:t>Codes developing in NIFS are applying to optimized stellarators (W7-X, HSX, CFQS).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3200" dirty="0" smtClean="0"/>
              <a:t>Neoclassical and turbulent transport codes work well in those stellarators.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3200" dirty="0" smtClean="0"/>
              <a:t>Optimization code is updated to STELLOPT2.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3200" dirty="0" smtClean="0"/>
              <a:t>QH configuration studies have been started.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3200" dirty="0" smtClean="0"/>
              <a:t>Developments of new optimizer have been started.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3200" dirty="0" smtClean="0"/>
              <a:t>FOCUS runs routinely but further improvements are needed.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8782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QH configuration studies for N = 3 (vacuum)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8" y="1808566"/>
            <a:ext cx="3348791" cy="327091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947" y="1971852"/>
            <a:ext cx="3744634" cy="277699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632" y="1808566"/>
            <a:ext cx="4188584" cy="2940281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097280" y="1259617"/>
            <a:ext cx="1570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VMEC surfaces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057431" y="1259617"/>
            <a:ext cx="1213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Iota profile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221002" y="1259617"/>
            <a:ext cx="1572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Boozer spectra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30556" y="5114703"/>
            <a:ext cx="93308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400" dirty="0" smtClean="0"/>
              <a:t>(</a:t>
            </a:r>
            <a:r>
              <a:rPr kumimoji="1" lang="en-US" altLang="ja-JP" sz="2400" dirty="0" err="1" smtClean="0"/>
              <a:t>m,n</a:t>
            </a:r>
            <a:r>
              <a:rPr kumimoji="1" lang="en-US" altLang="ja-JP" sz="2400" dirty="0" smtClean="0"/>
              <a:t>) = (0,0) and (1,0) are fixed in optimization.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Boozer spectra, effective ripple, neoclassical transport are switched 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400" dirty="0" smtClean="0"/>
              <a:t>Boozer spectra </a:t>
            </a:r>
            <a:r>
              <a:rPr lang="en-US" altLang="ja-JP" sz="2400" dirty="0" smtClean="0"/>
              <a:t>are optimized at </a:t>
            </a:r>
            <a:r>
              <a:rPr lang="en-US" altLang="ja-JP" sz="2400" dirty="0" smtClean="0">
                <a:latin typeface="Symbol" panose="05050102010706020507" pitchFamily="18" charset="2"/>
              </a:rPr>
              <a:t>r</a:t>
            </a:r>
            <a:r>
              <a:rPr lang="en-US" altLang="ja-JP" sz="2400" dirty="0" smtClean="0"/>
              <a:t> = 0.5.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98538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FOCUS well reproduce vacuum flux surfaces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57" y="2149185"/>
            <a:ext cx="5514059" cy="3078595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560945" y="1514764"/>
            <a:ext cx="3313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Coils and modeled vessel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33754" y="5541818"/>
            <a:ext cx="5628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Clearance of bean shape cross section is ok.</a:t>
            </a:r>
            <a:endParaRPr kumimoji="1" lang="ja-JP" altLang="en-US" sz="24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295" y="1976429"/>
            <a:ext cx="4981268" cy="3925756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6205874" y="1514764"/>
            <a:ext cx="5550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Comparison of VMEC boundary and vacuum flux surfaces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20451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QH configuration studies for N = 6 (vacuum)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97280" y="1259617"/>
            <a:ext cx="1570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VMEC surfaces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057431" y="1259617"/>
            <a:ext cx="1213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Iota profile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221002" y="1259617"/>
            <a:ext cx="1572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Boozer spectra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30556" y="5114703"/>
            <a:ext cx="93308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400" dirty="0" smtClean="0"/>
              <a:t>(</a:t>
            </a:r>
            <a:r>
              <a:rPr kumimoji="1" lang="en-US" altLang="ja-JP" sz="2400" dirty="0" err="1" smtClean="0"/>
              <a:t>m,n</a:t>
            </a:r>
            <a:r>
              <a:rPr kumimoji="1" lang="en-US" altLang="ja-JP" sz="2400" dirty="0" smtClean="0"/>
              <a:t>) = (0,0) and (1,0) are fixed in optimization.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Boozer spectra, effective ripple, neoclassical transport are switched 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400" dirty="0" smtClean="0"/>
              <a:t>Boozer spectra </a:t>
            </a:r>
            <a:r>
              <a:rPr lang="en-US" altLang="ja-JP" sz="2400" dirty="0" smtClean="0"/>
              <a:t>are optimized at </a:t>
            </a:r>
            <a:r>
              <a:rPr lang="en-US" altLang="ja-JP" sz="2400" dirty="0" smtClean="0">
                <a:latin typeface="Symbol" panose="05050102010706020507" pitchFamily="18" charset="2"/>
              </a:rPr>
              <a:t>r</a:t>
            </a:r>
            <a:r>
              <a:rPr lang="en-US" altLang="ja-JP" sz="2400" dirty="0" smtClean="0"/>
              <a:t> = 0.5.</a:t>
            </a:r>
            <a:endParaRPr kumimoji="1" lang="ja-JP" altLang="en-US" sz="2400" dirty="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6" y="1871069"/>
            <a:ext cx="3190049" cy="311586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975" y="1985154"/>
            <a:ext cx="3730636" cy="2740202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691" y="1871069"/>
            <a:ext cx="3941982" cy="285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4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FOCUS calculations are on going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82" y="2007177"/>
            <a:ext cx="5811038" cy="348845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07177"/>
            <a:ext cx="5811039" cy="3488459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2235200" y="1468582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 = 0.3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534400" y="1468582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 = 1.0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832222" y="5809673"/>
            <a:ext cx="65275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Fourier mode number should be optimized.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60109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On going tasks for Optimizer developing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926717" y="1265382"/>
            <a:ext cx="83385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Developments of new optimizer will start soon. </a:t>
            </a:r>
            <a:endParaRPr kumimoji="1" lang="ja-JP" altLang="en-US" sz="3200" b="1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7" y="1850157"/>
            <a:ext cx="4116534" cy="4116534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5209309" y="2107930"/>
            <a:ext cx="68703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We are planning to use “</a:t>
            </a:r>
            <a:r>
              <a:rPr lang="en-US" altLang="ja-JP" sz="2400" dirty="0" err="1"/>
              <a:t>Nelder</a:t>
            </a:r>
            <a:r>
              <a:rPr lang="en-US" altLang="ja-JP" sz="2400" dirty="0"/>
              <a:t>–Mead </a:t>
            </a:r>
            <a:r>
              <a:rPr lang="en-US" altLang="ja-JP" sz="2400" dirty="0" smtClean="0"/>
              <a:t>method”.</a:t>
            </a:r>
          </a:p>
          <a:p>
            <a:r>
              <a:rPr kumimoji="1" lang="en-US" altLang="ja-JP" sz="2400" dirty="0" smtClean="0"/>
              <a:t>Advantage of N-M method:</a:t>
            </a:r>
          </a:p>
          <a:p>
            <a:r>
              <a:rPr kumimoji="1" lang="en-US" altLang="ja-JP" sz="2400" dirty="0" smtClean="0"/>
              <a:t>N-M method does not use “gradient”</a:t>
            </a:r>
          </a:p>
          <a:p>
            <a:r>
              <a:rPr lang="en-US" altLang="ja-JP" sz="2400" dirty="0" smtClean="0"/>
              <a:t>Disadvantage:</a:t>
            </a:r>
          </a:p>
          <a:p>
            <a:r>
              <a:rPr kumimoji="1" lang="en-US" altLang="ja-JP" sz="2400" dirty="0" smtClean="0"/>
              <a:t>Time consuming!</a:t>
            </a:r>
          </a:p>
          <a:p>
            <a:endParaRPr lang="en-US" altLang="ja-JP" sz="2400" dirty="0"/>
          </a:p>
          <a:p>
            <a:r>
              <a:rPr kumimoji="1" lang="en-US" altLang="ja-JP" sz="2400" dirty="0" smtClean="0"/>
              <a:t>We had already applied N-M method to transport simulations and equilibrium reconstructions. Based on those code, we will compile physics modules to new optimizer.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8211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IFS_ver1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3D46EF98-294B-47B7-9A69-875D532705F6}" vid="{110645AA-B59D-4513-8BEB-FE81F08322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NIFS_ver1.1</Template>
  <TotalTime>31</TotalTime>
  <Words>603</Words>
  <Application>Microsoft Office PowerPoint</Application>
  <PresentationFormat>ワイド画面</PresentationFormat>
  <Paragraphs>74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6" baseType="lpstr">
      <vt:lpstr>ＭＳ Ｐゴシック</vt:lpstr>
      <vt:lpstr>Arial</vt:lpstr>
      <vt:lpstr>Calibri</vt:lpstr>
      <vt:lpstr>Calibri Light</vt:lpstr>
      <vt:lpstr>Symbol</vt:lpstr>
      <vt:lpstr>NIFS_ver1</vt:lpstr>
      <vt:lpstr>Initial optimization study of QH configuration</vt:lpstr>
      <vt:lpstr>Target of optimization studies in NIFS</vt:lpstr>
      <vt:lpstr>A path to high-beta QI/QP configuration</vt:lpstr>
      <vt:lpstr>Kaleidoscopic configuration (© M. Nakata 2018)</vt:lpstr>
      <vt:lpstr>Present status of optimization studies in NIFS</vt:lpstr>
      <vt:lpstr>QH configuration studies for N = 3 (vacuum)</vt:lpstr>
      <vt:lpstr>FOCUS well reproduce vacuum flux surfaces</vt:lpstr>
      <vt:lpstr>QH configuration studies for N = 6 (vacuum)</vt:lpstr>
      <vt:lpstr>FOCUS calculations are on going</vt:lpstr>
      <vt:lpstr>On going tasks for Optimizer developing</vt:lpstr>
    </vt:vector>
  </TitlesOfParts>
  <Company>National Institute for Fusion Science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Initial optimization study of QH configuration</dc:title>
  <dc:creator>SUZUKI Yasuhiro</dc:creator>
  <cp:lastModifiedBy>SUZUKI Yasuhiro</cp:lastModifiedBy>
  <cp:revision>4</cp:revision>
  <dcterms:created xsi:type="dcterms:W3CDTF">2018-09-14T17:17:31Z</dcterms:created>
  <dcterms:modified xsi:type="dcterms:W3CDTF">2018-09-14T17:49:05Z</dcterms:modified>
</cp:coreProperties>
</file>