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21336000" cy="13335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ヒラギノ角ゴ ProN W3"/>
          <a:ea typeface="ヒラギノ角ゴ ProN W3"/>
          <a:cs typeface="ヒラギノ角ゴ ProN W3"/>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ヒラギノ角ゴ ProN W3"/>
          <a:ea typeface="ヒラギノ角ゴ ProN W3"/>
          <a:cs typeface="ヒラギノ角ゴ ProN W3"/>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ヒラギノ角ゴ ProN W3"/>
          <a:ea typeface="ヒラギノ角ゴ ProN W3"/>
          <a:cs typeface="ヒラギノ角ゴ ProN W3"/>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676163">
              <a:alpha val="36000"/>
            </a:srgbClr>
          </a:solidFill>
        </a:fill>
      </a:tcStyle>
    </a:wholeTbl>
    <a:band2H>
      <a:tcTxStyle/>
      <a:tcStyle>
        <a:tcBdr/>
        <a:fill>
          <a:solidFill>
            <a:srgbClr val="676163">
              <a:alpha val="0"/>
            </a:srgbClr>
          </a:solidFill>
        </a:fill>
      </a:tcStyle>
    </a:band2H>
    <a:firstCol>
      <a:tcTxStyle b="off" i="off">
        <a:fontRef idx="minor">
          <a:srgbClr val="FFFFFF"/>
        </a:fontRef>
        <a:srgbClr val="FFFFFF"/>
      </a:tcTxStyle>
      <a:tcStyle>
        <a:tcBdr>
          <a:left>
            <a:ln w="25400" cap="flat">
              <a:noFill/>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71EB">
              <a:alpha val="60000"/>
            </a:srgbClr>
          </a:solidFill>
        </a:fill>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noFill/>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71EB">
              <a:alpha val="60000"/>
            </a:srgbClr>
          </a:solidFill>
        </a:fill>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noFill/>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0071EB">
              <a:alpha val="6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31"/>
  </p:normalViewPr>
  <p:slideViewPr>
    <p:cSldViewPr snapToGrid="0" snapToObjects="1">
      <p:cViewPr varScale="1">
        <p:scale>
          <a:sx n="43" d="100"/>
          <a:sy n="43" d="100"/>
        </p:scale>
        <p:origin x="384" y="6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xfrm>
            <a:off x="1143000" y="685800"/>
            <a:ext cx="4572000" cy="3429000"/>
          </a:xfrm>
          <a:prstGeom prst="rect">
            <a:avLst/>
          </a:prstGeom>
        </p:spPr>
        <p:txBody>
          <a:bodyPr/>
          <a:lstStyle/>
          <a:p>
            <a:endParaRPr/>
          </a:p>
        </p:txBody>
      </p:sp>
      <p:sp>
        <p:nvSpPr>
          <p:cNvPr id="152" name="Shape 15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800100" latinLnBrk="0">
      <a:defRPr sz="3000">
        <a:latin typeface="Lucida Grande"/>
        <a:ea typeface="Lucida Grande"/>
        <a:cs typeface="Lucida Grande"/>
        <a:sym typeface="Lucida Grande"/>
      </a:defRPr>
    </a:lvl1pPr>
    <a:lvl2pPr indent="228600" defTabSz="800100" latinLnBrk="0">
      <a:defRPr sz="3000">
        <a:latin typeface="Lucida Grande"/>
        <a:ea typeface="Lucida Grande"/>
        <a:cs typeface="Lucida Grande"/>
        <a:sym typeface="Lucida Grande"/>
      </a:defRPr>
    </a:lvl2pPr>
    <a:lvl3pPr indent="457200" defTabSz="800100" latinLnBrk="0">
      <a:defRPr sz="3000">
        <a:latin typeface="Lucida Grande"/>
        <a:ea typeface="Lucida Grande"/>
        <a:cs typeface="Lucida Grande"/>
        <a:sym typeface="Lucida Grande"/>
      </a:defRPr>
    </a:lvl3pPr>
    <a:lvl4pPr indent="685800" defTabSz="800100" latinLnBrk="0">
      <a:defRPr sz="3000">
        <a:latin typeface="Lucida Grande"/>
        <a:ea typeface="Lucida Grande"/>
        <a:cs typeface="Lucida Grande"/>
        <a:sym typeface="Lucida Grande"/>
      </a:defRPr>
    </a:lvl4pPr>
    <a:lvl5pPr indent="914400" defTabSz="800100" latinLnBrk="0">
      <a:defRPr sz="3000">
        <a:latin typeface="Lucida Grande"/>
        <a:ea typeface="Lucida Grande"/>
        <a:cs typeface="Lucida Grande"/>
        <a:sym typeface="Lucida Grande"/>
      </a:defRPr>
    </a:lvl5pPr>
    <a:lvl6pPr indent="1143000" defTabSz="800100" latinLnBrk="0">
      <a:defRPr sz="3000">
        <a:latin typeface="Lucida Grande"/>
        <a:ea typeface="Lucida Grande"/>
        <a:cs typeface="Lucida Grande"/>
        <a:sym typeface="Lucida Grande"/>
      </a:defRPr>
    </a:lvl6pPr>
    <a:lvl7pPr indent="1371600" defTabSz="800100" latinLnBrk="0">
      <a:defRPr sz="3000">
        <a:latin typeface="Lucida Grande"/>
        <a:ea typeface="Lucida Grande"/>
        <a:cs typeface="Lucida Grande"/>
        <a:sym typeface="Lucida Grande"/>
      </a:defRPr>
    </a:lvl7pPr>
    <a:lvl8pPr indent="1600200" defTabSz="800100" latinLnBrk="0">
      <a:defRPr sz="3000">
        <a:latin typeface="Lucida Grande"/>
        <a:ea typeface="Lucida Grande"/>
        <a:cs typeface="Lucida Grande"/>
        <a:sym typeface="Lucida Grande"/>
      </a:defRPr>
    </a:lvl8pPr>
    <a:lvl9pPr indent="1828800" defTabSz="800100" latinLnBrk="0">
      <a:defRPr sz="30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 &amp; サブタイトル">
    <p:spTree>
      <p:nvGrpSpPr>
        <p:cNvPr id="1" name=""/>
        <p:cNvGrpSpPr/>
        <p:nvPr/>
      </p:nvGrpSpPr>
      <p:grpSpPr>
        <a:xfrm>
          <a:off x="0" y="0"/>
          <a:ext cx="0" cy="0"/>
          <a:chOff x="0" y="0"/>
          <a:chExt cx="0" cy="0"/>
        </a:xfrm>
      </p:grpSpPr>
      <p:sp>
        <p:nvSpPr>
          <p:cNvPr id="11" name="Shape 11"/>
          <p:cNvSpPr>
            <a:spLocks noGrp="1"/>
          </p:cNvSpPr>
          <p:nvPr>
            <p:ph type="title"/>
          </p:nvPr>
        </p:nvSpPr>
        <p:spPr>
          <a:xfrm>
            <a:off x="1981200" y="2235200"/>
            <a:ext cx="17360900" cy="4508500"/>
          </a:xfrm>
          <a:prstGeom prst="rect">
            <a:avLst/>
          </a:prstGeom>
        </p:spPr>
        <p:txBody>
          <a:bodyPr anchor="b"/>
          <a:lstStyle/>
          <a:p>
            <a:r>
              <a:t>タイトルテキスト</a:t>
            </a:r>
          </a:p>
        </p:txBody>
      </p:sp>
      <p:sp>
        <p:nvSpPr>
          <p:cNvPr id="12" name="Shape 12"/>
          <p:cNvSpPr>
            <a:spLocks noGrp="1"/>
          </p:cNvSpPr>
          <p:nvPr>
            <p:ph type="body" sz="quarter" idx="1"/>
          </p:nvPr>
        </p:nvSpPr>
        <p:spPr>
          <a:xfrm>
            <a:off x="1981200" y="6870700"/>
            <a:ext cx="17360900" cy="15494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r>
              <a:t>本文レベル1</a:t>
            </a:r>
          </a:p>
          <a:p>
            <a:pPr lvl="1"/>
            <a:r>
              <a:t>本文レベル2</a:t>
            </a:r>
          </a:p>
          <a:p>
            <a:pPr lvl="2"/>
            <a:r>
              <a:t>本文レベル3</a:t>
            </a:r>
          </a:p>
          <a:p>
            <a:pPr lvl="3"/>
            <a:r>
              <a:t>本文レベル4</a:t>
            </a:r>
          </a:p>
          <a:p>
            <a:pPr lvl="4"/>
            <a:r>
              <a:t>本文レベル 5</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タイトル &amp; 箇条書き（2 段組み）">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タイトルテキスト</a:t>
            </a:r>
          </a:p>
        </p:txBody>
      </p:sp>
      <p:sp>
        <p:nvSpPr>
          <p:cNvPr id="30" name="Shape 30"/>
          <p:cNvSpPr>
            <a:spLocks noGrp="1"/>
          </p:cNvSpPr>
          <p:nvPr>
            <p:ph type="body" idx="1"/>
          </p:nvPr>
        </p:nvSpPr>
        <p:spPr>
          <a:xfrm>
            <a:off x="1981200" y="3784600"/>
            <a:ext cx="17360900" cy="7810500"/>
          </a:xfrm>
          <a:prstGeom prst="rect">
            <a:avLst/>
          </a:prstGeom>
        </p:spPr>
        <p:txBody>
          <a:bodyPr numCol="2" spcCol="868044" anchor="t"/>
          <a:lstStyle>
            <a:lvl1pPr marL="990600" indent="-673100">
              <a:spcBef>
                <a:spcPts val="5200"/>
              </a:spcBef>
              <a:defRPr sz="4200"/>
            </a:lvl1pPr>
            <a:lvl2pPr marL="1435100" indent="-673100">
              <a:spcBef>
                <a:spcPts val="5200"/>
              </a:spcBef>
              <a:defRPr sz="4200"/>
            </a:lvl2pPr>
            <a:lvl3pPr marL="1879600" indent="-673100">
              <a:spcBef>
                <a:spcPts val="5200"/>
              </a:spcBef>
              <a:defRPr sz="4200"/>
            </a:lvl3pPr>
            <a:lvl4pPr marL="2324100" indent="-673100">
              <a:spcBef>
                <a:spcPts val="5200"/>
              </a:spcBef>
              <a:defRPr sz="4200"/>
            </a:lvl4pPr>
            <a:lvl5pPr marL="2768600" indent="-673100">
              <a:spcBef>
                <a:spcPts val="5200"/>
              </a:spcBef>
              <a:defRPr sz="4200"/>
            </a:lvl5pPr>
          </a:lstStyle>
          <a:p>
            <a:r>
              <a:t>本文レベル1</a:t>
            </a:r>
          </a:p>
          <a:p>
            <a:pPr lvl="1"/>
            <a:r>
              <a:t>本文レベル2</a:t>
            </a:r>
          </a:p>
          <a:p>
            <a:pPr lvl="2"/>
            <a:r>
              <a:t>本文レベル3</a:t>
            </a:r>
          </a:p>
          <a:p>
            <a:pPr lvl="3"/>
            <a:r>
              <a:t>本文レベル4</a:t>
            </a:r>
          </a:p>
          <a:p>
            <a:pPr lvl="4"/>
            <a:r>
              <a:t>本文レベル 5</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箇条書き">
    <p:spTree>
      <p:nvGrpSpPr>
        <p:cNvPr id="1" name=""/>
        <p:cNvGrpSpPr/>
        <p:nvPr/>
      </p:nvGrpSpPr>
      <p:grpSpPr>
        <a:xfrm>
          <a:off x="0" y="0"/>
          <a:ext cx="0" cy="0"/>
          <a:chOff x="0" y="0"/>
          <a:chExt cx="0" cy="0"/>
        </a:xfrm>
      </p:grpSpPr>
      <p:sp>
        <p:nvSpPr>
          <p:cNvPr id="38" name="Shape 38"/>
          <p:cNvSpPr>
            <a:spLocks noGrp="1"/>
          </p:cNvSpPr>
          <p:nvPr>
            <p:ph type="body" idx="1"/>
          </p:nvPr>
        </p:nvSpPr>
        <p:spPr>
          <a:prstGeom prst="rect">
            <a:avLst/>
          </a:prstGeom>
        </p:spPr>
        <p:txBody>
          <a:bodyPr/>
          <a:lstStyle/>
          <a:p>
            <a:r>
              <a:t>本文レベル1</a:t>
            </a:r>
          </a:p>
          <a:p>
            <a:pPr lvl="1"/>
            <a:r>
              <a:t>本文レベル2</a:t>
            </a:r>
          </a:p>
          <a:p>
            <a:pPr lvl="2"/>
            <a:r>
              <a:t>本文レベル3</a:t>
            </a:r>
          </a:p>
          <a:p>
            <a:pPr lvl="3"/>
            <a:r>
              <a:t>本文レベル4</a:t>
            </a:r>
          </a:p>
          <a:p>
            <a:pPr lvl="4"/>
            <a:r>
              <a:t>本文レベル 5</a:t>
            </a:r>
          </a:p>
        </p:txBody>
      </p:sp>
      <p:sp>
        <p:nvSpPr>
          <p:cNvPr id="39" name="Shape 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タイトル（上）">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r>
              <a:t>タイトルテキスト</a:t>
            </a:r>
          </a:p>
        </p:txBody>
      </p:sp>
      <p:sp>
        <p:nvSpPr>
          <p:cNvPr id="54" name="Shape 5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中央）">
    <p:spTree>
      <p:nvGrpSpPr>
        <p:cNvPr id="1" name=""/>
        <p:cNvGrpSpPr/>
        <p:nvPr/>
      </p:nvGrpSpPr>
      <p:grpSpPr>
        <a:xfrm>
          <a:off x="0" y="0"/>
          <a:ext cx="0" cy="0"/>
          <a:chOff x="0" y="0"/>
          <a:chExt cx="0" cy="0"/>
        </a:xfrm>
      </p:grpSpPr>
      <p:sp>
        <p:nvSpPr>
          <p:cNvPr id="61" name="Shape 61"/>
          <p:cNvSpPr>
            <a:spLocks noGrp="1"/>
          </p:cNvSpPr>
          <p:nvPr>
            <p:ph type="title"/>
          </p:nvPr>
        </p:nvSpPr>
        <p:spPr>
          <a:xfrm>
            <a:off x="1981200" y="4064000"/>
            <a:ext cx="17360900" cy="5207000"/>
          </a:xfrm>
          <a:prstGeom prst="rect">
            <a:avLst/>
          </a:prstGeom>
        </p:spPr>
        <p:txBody>
          <a:bodyPr/>
          <a:lstStyle/>
          <a:p>
            <a:r>
              <a:t>タイトルテキスト</a:t>
            </a:r>
          </a:p>
        </p:txBody>
      </p:sp>
      <p:sp>
        <p:nvSpPr>
          <p:cNvPr id="62" name="Shape 6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画像（横長）">
    <p:spTree>
      <p:nvGrpSpPr>
        <p:cNvPr id="1" name=""/>
        <p:cNvGrpSpPr/>
        <p:nvPr/>
      </p:nvGrpSpPr>
      <p:grpSpPr>
        <a:xfrm>
          <a:off x="0" y="0"/>
          <a:ext cx="0" cy="0"/>
          <a:chOff x="0" y="0"/>
          <a:chExt cx="0" cy="0"/>
        </a:xfrm>
      </p:grpSpPr>
      <p:sp>
        <p:nvSpPr>
          <p:cNvPr id="69" name="Shape 69"/>
          <p:cNvSpPr>
            <a:spLocks noGrp="1"/>
          </p:cNvSpPr>
          <p:nvPr>
            <p:ph type="pic" sz="half" idx="13"/>
          </p:nvPr>
        </p:nvSpPr>
        <p:spPr>
          <a:xfrm>
            <a:off x="5397500" y="2882900"/>
            <a:ext cx="10528300" cy="5918200"/>
          </a:xfrm>
          <a:prstGeom prst="rect">
            <a:avLst/>
          </a:prstGeom>
        </p:spPr>
        <p:txBody>
          <a:bodyPr lIns="91439" tIns="45719" rIns="91439" bIns="45719" anchor="t"/>
          <a:lstStyle/>
          <a:p>
            <a:endParaRPr/>
          </a:p>
        </p:txBody>
      </p:sp>
      <p:sp>
        <p:nvSpPr>
          <p:cNvPr id="70" name="Shape 70"/>
          <p:cNvSpPr>
            <a:spLocks noGrp="1"/>
          </p:cNvSpPr>
          <p:nvPr>
            <p:ph type="title"/>
          </p:nvPr>
        </p:nvSpPr>
        <p:spPr>
          <a:xfrm>
            <a:off x="1981200" y="10071100"/>
            <a:ext cx="17360900" cy="2324100"/>
          </a:xfrm>
          <a:prstGeom prst="rect">
            <a:avLst/>
          </a:prstGeom>
        </p:spPr>
        <p:txBody>
          <a:bodyPr/>
          <a:lstStyle/>
          <a:p>
            <a:r>
              <a:t>タイトルテキスト</a:t>
            </a:r>
          </a:p>
        </p:txBody>
      </p:sp>
      <p:sp>
        <p:nvSpPr>
          <p:cNvPr id="71" name="Shape 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画像（横長、反射）">
    <p:spTree>
      <p:nvGrpSpPr>
        <p:cNvPr id="1" name=""/>
        <p:cNvGrpSpPr/>
        <p:nvPr/>
      </p:nvGrpSpPr>
      <p:grpSpPr>
        <a:xfrm>
          <a:off x="0" y="0"/>
          <a:ext cx="0" cy="0"/>
          <a:chOff x="0" y="0"/>
          <a:chExt cx="0" cy="0"/>
        </a:xfrm>
      </p:grpSpPr>
      <p:sp>
        <p:nvSpPr>
          <p:cNvPr id="78" name="Shape 78"/>
          <p:cNvSpPr>
            <a:spLocks noGrp="1"/>
          </p:cNvSpPr>
          <p:nvPr>
            <p:ph type="pic" sz="half" idx="13"/>
          </p:nvPr>
        </p:nvSpPr>
        <p:spPr>
          <a:xfrm>
            <a:off x="5397500" y="2882900"/>
            <a:ext cx="10528300" cy="59182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79" name="Shape 79"/>
          <p:cNvSpPr>
            <a:spLocks noGrp="1"/>
          </p:cNvSpPr>
          <p:nvPr>
            <p:ph type="title"/>
          </p:nvPr>
        </p:nvSpPr>
        <p:spPr>
          <a:xfrm>
            <a:off x="1981200" y="10071100"/>
            <a:ext cx="17360900" cy="2324100"/>
          </a:xfrm>
          <a:prstGeom prst="rect">
            <a:avLst/>
          </a:prstGeom>
        </p:spPr>
        <p:txBody>
          <a:bodyPr/>
          <a:lstStyle/>
          <a:p>
            <a:r>
              <a:t>タイトルテキスト</a:t>
            </a:r>
          </a:p>
        </p:txBody>
      </p:sp>
      <p:sp>
        <p:nvSpPr>
          <p:cNvPr id="80" name="Shape 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画像（縦長）">
    <p:spTree>
      <p:nvGrpSpPr>
        <p:cNvPr id="1" name=""/>
        <p:cNvGrpSpPr/>
        <p:nvPr/>
      </p:nvGrpSpPr>
      <p:grpSpPr>
        <a:xfrm>
          <a:off x="0" y="0"/>
          <a:ext cx="0" cy="0"/>
          <a:chOff x="0" y="0"/>
          <a:chExt cx="0" cy="0"/>
        </a:xfrm>
      </p:grpSpPr>
      <p:sp>
        <p:nvSpPr>
          <p:cNvPr id="87" name="Shape 87"/>
          <p:cNvSpPr>
            <a:spLocks noGrp="1"/>
          </p:cNvSpPr>
          <p:nvPr>
            <p:ph type="pic" sz="half" idx="13"/>
          </p:nvPr>
        </p:nvSpPr>
        <p:spPr>
          <a:xfrm>
            <a:off x="12103100" y="2209800"/>
            <a:ext cx="6629400" cy="8839200"/>
          </a:xfrm>
          <a:prstGeom prst="rect">
            <a:avLst/>
          </a:prstGeom>
        </p:spPr>
        <p:txBody>
          <a:bodyPr lIns="91439" tIns="45719" rIns="91439" bIns="45719" anchor="t"/>
          <a:lstStyle/>
          <a:p>
            <a:endParaRPr/>
          </a:p>
        </p:txBody>
      </p:sp>
      <p:sp>
        <p:nvSpPr>
          <p:cNvPr id="88" name="Shape 88"/>
          <p:cNvSpPr>
            <a:spLocks noGrp="1"/>
          </p:cNvSpPr>
          <p:nvPr>
            <p:ph type="title"/>
          </p:nvPr>
        </p:nvSpPr>
        <p:spPr>
          <a:xfrm>
            <a:off x="1981200" y="2082800"/>
            <a:ext cx="9652000" cy="4508500"/>
          </a:xfrm>
          <a:prstGeom prst="rect">
            <a:avLst/>
          </a:prstGeom>
        </p:spPr>
        <p:txBody>
          <a:bodyPr anchor="b"/>
          <a:lstStyle>
            <a:lvl1pPr>
              <a:defRPr sz="9400"/>
            </a:lvl1pPr>
          </a:lstStyle>
          <a:p>
            <a:r>
              <a:t>タイトルテキスト</a:t>
            </a:r>
          </a:p>
        </p:txBody>
      </p:sp>
      <p:sp>
        <p:nvSpPr>
          <p:cNvPr id="89" name="Shape 89"/>
          <p:cNvSpPr>
            <a:spLocks noGrp="1"/>
          </p:cNvSpPr>
          <p:nvPr>
            <p:ph type="body" sz="quarter" idx="1"/>
          </p:nvPr>
        </p:nvSpPr>
        <p:spPr>
          <a:xfrm>
            <a:off x="1981200" y="6705600"/>
            <a:ext cx="9652000" cy="4508500"/>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r>
              <a:t>本文レベル1</a:t>
            </a:r>
          </a:p>
          <a:p>
            <a:pPr lvl="1"/>
            <a:r>
              <a:t>本文レベル2</a:t>
            </a:r>
          </a:p>
          <a:p>
            <a:pPr lvl="2"/>
            <a:r>
              <a:t>本文レベル3</a:t>
            </a:r>
          </a:p>
          <a:p>
            <a:pPr lvl="3"/>
            <a:r>
              <a:t>本文レベル4</a:t>
            </a:r>
          </a:p>
          <a:p>
            <a:pPr lvl="4"/>
            <a:r>
              <a:t>本文レベル 5</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画像（縦長、反射）">
    <p:spTree>
      <p:nvGrpSpPr>
        <p:cNvPr id="1" name=""/>
        <p:cNvGrpSpPr/>
        <p:nvPr/>
      </p:nvGrpSpPr>
      <p:grpSpPr>
        <a:xfrm>
          <a:off x="0" y="0"/>
          <a:ext cx="0" cy="0"/>
          <a:chOff x="0" y="0"/>
          <a:chExt cx="0" cy="0"/>
        </a:xfrm>
      </p:grpSpPr>
      <p:sp>
        <p:nvSpPr>
          <p:cNvPr id="97" name="Shape 97"/>
          <p:cNvSpPr>
            <a:spLocks noGrp="1"/>
          </p:cNvSpPr>
          <p:nvPr>
            <p:ph type="pic" sz="half" idx="13"/>
          </p:nvPr>
        </p:nvSpPr>
        <p:spPr>
          <a:xfrm>
            <a:off x="12103100" y="2209800"/>
            <a:ext cx="6629400" cy="88392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98" name="Shape 98"/>
          <p:cNvSpPr>
            <a:spLocks noGrp="1"/>
          </p:cNvSpPr>
          <p:nvPr>
            <p:ph type="title"/>
          </p:nvPr>
        </p:nvSpPr>
        <p:spPr>
          <a:xfrm>
            <a:off x="1981200" y="2082800"/>
            <a:ext cx="9652000" cy="4508500"/>
          </a:xfrm>
          <a:prstGeom prst="rect">
            <a:avLst/>
          </a:prstGeom>
        </p:spPr>
        <p:txBody>
          <a:bodyPr anchor="b"/>
          <a:lstStyle>
            <a:lvl1pPr>
              <a:defRPr sz="9400"/>
            </a:lvl1pPr>
          </a:lstStyle>
          <a:p>
            <a:r>
              <a:t>タイトルテキスト</a:t>
            </a:r>
          </a:p>
        </p:txBody>
      </p:sp>
      <p:sp>
        <p:nvSpPr>
          <p:cNvPr id="99" name="Shape 99"/>
          <p:cNvSpPr>
            <a:spLocks noGrp="1"/>
          </p:cNvSpPr>
          <p:nvPr>
            <p:ph type="body" sz="quarter" idx="1"/>
          </p:nvPr>
        </p:nvSpPr>
        <p:spPr>
          <a:xfrm>
            <a:off x="1981200" y="6705600"/>
            <a:ext cx="9652000" cy="4508500"/>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r>
              <a:t>本文レベル1</a:t>
            </a:r>
          </a:p>
          <a:p>
            <a:pPr lvl="1"/>
            <a:r>
              <a:t>本文レベル2</a:t>
            </a:r>
          </a:p>
          <a:p>
            <a:pPr lvl="2"/>
            <a:r>
              <a:t>本文レベル3</a:t>
            </a:r>
          </a:p>
          <a:p>
            <a:pPr lvl="3"/>
            <a:r>
              <a:t>本文レベル4</a:t>
            </a:r>
          </a:p>
          <a:p>
            <a:pPr lvl="4"/>
            <a:r>
              <a:t>本文レベル 5</a:t>
            </a: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タイトル、箇条書き、画像">
    <p:spTree>
      <p:nvGrpSpPr>
        <p:cNvPr id="1" name=""/>
        <p:cNvGrpSpPr/>
        <p:nvPr/>
      </p:nvGrpSpPr>
      <p:grpSpPr>
        <a:xfrm>
          <a:off x="0" y="0"/>
          <a:ext cx="0" cy="0"/>
          <a:chOff x="0" y="0"/>
          <a:chExt cx="0" cy="0"/>
        </a:xfrm>
      </p:grpSpPr>
      <p:sp>
        <p:nvSpPr>
          <p:cNvPr id="107" name="Shape 107"/>
          <p:cNvSpPr>
            <a:spLocks noGrp="1"/>
          </p:cNvSpPr>
          <p:nvPr>
            <p:ph type="pic" sz="quarter" idx="13"/>
          </p:nvPr>
        </p:nvSpPr>
        <p:spPr>
          <a:xfrm>
            <a:off x="12573000" y="3924300"/>
            <a:ext cx="5702300" cy="7607300"/>
          </a:xfrm>
          <a:prstGeom prst="rect">
            <a:avLst/>
          </a:prstGeom>
        </p:spPr>
        <p:txBody>
          <a:bodyPr lIns="91439" tIns="45719" rIns="91439" bIns="45719" anchor="t"/>
          <a:lstStyle/>
          <a:p>
            <a:endParaRPr/>
          </a:p>
        </p:txBody>
      </p:sp>
      <p:sp>
        <p:nvSpPr>
          <p:cNvPr id="108" name="Shape 108"/>
          <p:cNvSpPr>
            <a:spLocks noGrp="1"/>
          </p:cNvSpPr>
          <p:nvPr>
            <p:ph type="title"/>
          </p:nvPr>
        </p:nvSpPr>
        <p:spPr>
          <a:prstGeom prst="rect">
            <a:avLst/>
          </a:prstGeom>
        </p:spPr>
        <p:txBody>
          <a:bodyPr/>
          <a:lstStyle/>
          <a:p>
            <a:r>
              <a:t>タイトルテキスト</a:t>
            </a:r>
          </a:p>
        </p:txBody>
      </p:sp>
      <p:sp>
        <p:nvSpPr>
          <p:cNvPr id="109" name="Shape 109"/>
          <p:cNvSpPr>
            <a:spLocks noGrp="1"/>
          </p:cNvSpPr>
          <p:nvPr>
            <p:ph type="body" sz="half" idx="1"/>
          </p:nvPr>
        </p:nvSpPr>
        <p:spPr>
          <a:xfrm>
            <a:off x="1981200" y="3784600"/>
            <a:ext cx="8458200" cy="7810500"/>
          </a:xfrm>
          <a:prstGeom prst="rect">
            <a:avLst/>
          </a:prstGeom>
        </p:spPr>
        <p:txBody>
          <a:bodyPr/>
          <a:lstStyle>
            <a:lvl1pPr marL="990600" indent="-673100">
              <a:spcBef>
                <a:spcPts val="5200"/>
              </a:spcBef>
              <a:defRPr sz="4200"/>
            </a:lvl1pPr>
            <a:lvl2pPr marL="1435100" indent="-673100">
              <a:spcBef>
                <a:spcPts val="5200"/>
              </a:spcBef>
              <a:defRPr sz="4200"/>
            </a:lvl2pPr>
            <a:lvl3pPr marL="1879600" indent="-673100">
              <a:spcBef>
                <a:spcPts val="5200"/>
              </a:spcBef>
              <a:defRPr sz="4200"/>
            </a:lvl3pPr>
            <a:lvl4pPr marL="2324100" indent="-673100">
              <a:spcBef>
                <a:spcPts val="5200"/>
              </a:spcBef>
              <a:defRPr sz="4200"/>
            </a:lvl4pPr>
            <a:lvl5pPr marL="2768600" indent="-673100">
              <a:spcBef>
                <a:spcPts val="5200"/>
              </a:spcBef>
              <a:defRPr sz="4200"/>
            </a:lvl5pPr>
          </a:lstStyle>
          <a:p>
            <a:r>
              <a:t>本文レベル1</a:t>
            </a:r>
          </a:p>
          <a:p>
            <a:pPr lvl="1"/>
            <a:r>
              <a:t>本文レベル2</a:t>
            </a:r>
          </a:p>
          <a:p>
            <a:pPr lvl="2"/>
            <a:r>
              <a:t>本文レベル3</a:t>
            </a:r>
          </a:p>
          <a:p>
            <a:pPr lvl="3"/>
            <a:r>
              <a:t>本文レベル4</a:t>
            </a:r>
          </a:p>
          <a:p>
            <a:pPr lvl="4"/>
            <a:r>
              <a:t>本文レベル 5</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タイトル &amp; 箇条書き（左）">
    <p:spTree>
      <p:nvGrpSpPr>
        <p:cNvPr id="1" name=""/>
        <p:cNvGrpSpPr/>
        <p:nvPr/>
      </p:nvGrpSpPr>
      <p:grpSpPr>
        <a:xfrm>
          <a:off x="0" y="0"/>
          <a:ext cx="0" cy="0"/>
          <a:chOff x="0" y="0"/>
          <a:chExt cx="0" cy="0"/>
        </a:xfrm>
      </p:grpSpPr>
      <p:sp>
        <p:nvSpPr>
          <p:cNvPr id="117" name="Shape 117"/>
          <p:cNvSpPr>
            <a:spLocks noGrp="1"/>
          </p:cNvSpPr>
          <p:nvPr>
            <p:ph type="title"/>
          </p:nvPr>
        </p:nvSpPr>
        <p:spPr>
          <a:prstGeom prst="rect">
            <a:avLst/>
          </a:prstGeom>
        </p:spPr>
        <p:txBody>
          <a:bodyPr/>
          <a:lstStyle/>
          <a:p>
            <a:r>
              <a:t>タイトルテキスト</a:t>
            </a:r>
          </a:p>
        </p:txBody>
      </p:sp>
      <p:sp>
        <p:nvSpPr>
          <p:cNvPr id="118" name="Shape 118"/>
          <p:cNvSpPr>
            <a:spLocks noGrp="1"/>
          </p:cNvSpPr>
          <p:nvPr>
            <p:ph type="body" sz="half" idx="1"/>
          </p:nvPr>
        </p:nvSpPr>
        <p:spPr>
          <a:xfrm>
            <a:off x="1981200" y="3784600"/>
            <a:ext cx="8458200" cy="7810500"/>
          </a:xfrm>
          <a:prstGeom prst="rect">
            <a:avLst/>
          </a:prstGeom>
        </p:spPr>
        <p:txBody>
          <a:bodyPr/>
          <a:lstStyle>
            <a:lvl1pPr marL="990600" indent="-673100">
              <a:spcBef>
                <a:spcPts val="5200"/>
              </a:spcBef>
              <a:defRPr sz="4200"/>
            </a:lvl1pPr>
            <a:lvl2pPr marL="1435100" indent="-673100">
              <a:spcBef>
                <a:spcPts val="5200"/>
              </a:spcBef>
              <a:defRPr sz="4200"/>
            </a:lvl2pPr>
            <a:lvl3pPr marL="1879600" indent="-673100">
              <a:spcBef>
                <a:spcPts val="5200"/>
              </a:spcBef>
              <a:defRPr sz="4200"/>
            </a:lvl3pPr>
            <a:lvl4pPr marL="2324100" indent="-673100">
              <a:spcBef>
                <a:spcPts val="5200"/>
              </a:spcBef>
              <a:defRPr sz="4200"/>
            </a:lvl4pPr>
            <a:lvl5pPr marL="2768600" indent="-673100">
              <a:spcBef>
                <a:spcPts val="5200"/>
              </a:spcBef>
              <a:defRPr sz="4200"/>
            </a:lvl5pPr>
          </a:lstStyle>
          <a:p>
            <a:r>
              <a:t>本文レベル1</a:t>
            </a:r>
          </a:p>
          <a:p>
            <a:pPr lvl="1"/>
            <a:r>
              <a:t>本文レベル2</a:t>
            </a:r>
          </a:p>
          <a:p>
            <a:pPr lvl="2"/>
            <a:r>
              <a:t>本文レベル3</a:t>
            </a:r>
          </a:p>
          <a:p>
            <a:pPr lvl="3"/>
            <a:r>
              <a:t>本文レベル4</a:t>
            </a:r>
          </a:p>
          <a:p>
            <a:pPr lvl="4"/>
            <a:r>
              <a:t>本文レベル 5</a:t>
            </a:r>
          </a:p>
        </p:txBody>
      </p:sp>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タイトル &amp; 箇条書き（右）">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a:lstStyle/>
          <a:p>
            <a:r>
              <a:t>タイトルテキスト</a:t>
            </a:r>
          </a:p>
        </p:txBody>
      </p:sp>
      <p:sp>
        <p:nvSpPr>
          <p:cNvPr id="127" name="Shape 127"/>
          <p:cNvSpPr>
            <a:spLocks noGrp="1"/>
          </p:cNvSpPr>
          <p:nvPr>
            <p:ph type="body" sz="half" idx="1"/>
          </p:nvPr>
        </p:nvSpPr>
        <p:spPr>
          <a:xfrm>
            <a:off x="11734800" y="3784600"/>
            <a:ext cx="7607300" cy="7810500"/>
          </a:xfrm>
          <a:prstGeom prst="rect">
            <a:avLst/>
          </a:prstGeom>
        </p:spPr>
        <p:txBody>
          <a:bodyPr/>
          <a:lstStyle>
            <a:lvl1pPr marL="990600" indent="-673100">
              <a:spcBef>
                <a:spcPts val="5200"/>
              </a:spcBef>
              <a:defRPr sz="4200"/>
            </a:lvl1pPr>
            <a:lvl2pPr marL="1435100" indent="-673100">
              <a:spcBef>
                <a:spcPts val="5200"/>
              </a:spcBef>
              <a:defRPr sz="4200"/>
            </a:lvl2pPr>
            <a:lvl3pPr marL="1879600" indent="-673100">
              <a:spcBef>
                <a:spcPts val="5200"/>
              </a:spcBef>
              <a:defRPr sz="4200"/>
            </a:lvl3pPr>
            <a:lvl4pPr marL="2324100" indent="-673100">
              <a:spcBef>
                <a:spcPts val="5200"/>
              </a:spcBef>
              <a:defRPr sz="4200"/>
            </a:lvl4pPr>
            <a:lvl5pPr marL="2768600" indent="-673100">
              <a:spcBef>
                <a:spcPts val="5200"/>
              </a:spcBef>
              <a:defRPr sz="4200"/>
            </a:lvl5pPr>
          </a:lstStyle>
          <a:p>
            <a:r>
              <a:t>本文レベル1</a:t>
            </a:r>
          </a:p>
          <a:p>
            <a:pPr lvl="1"/>
            <a:r>
              <a:t>本文レベル2</a:t>
            </a:r>
          </a:p>
          <a:p>
            <a:pPr lvl="2"/>
            <a:r>
              <a:t>本文レベル3</a:t>
            </a:r>
          </a:p>
          <a:p>
            <a:pPr lvl="3"/>
            <a:r>
              <a:t>本文レベル4</a:t>
            </a:r>
          </a:p>
          <a:p>
            <a:pPr lvl="4"/>
            <a:r>
              <a:t>本文レベル 5</a:t>
            </a:r>
          </a:p>
        </p:txBody>
      </p:sp>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箇条書き">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5" name="Shape 135"/>
          <p:cNvSpPr>
            <a:spLocks noGrp="1"/>
          </p:cNvSpPr>
          <p:nvPr>
            <p:ph type="body" idx="1"/>
          </p:nvPr>
        </p:nvSpPr>
        <p:spPr>
          <a:xfrm>
            <a:off x="1295400" y="1879600"/>
            <a:ext cx="18757900" cy="9575800"/>
          </a:xfrm>
          <a:prstGeom prst="rect">
            <a:avLst/>
          </a:prstGeom>
        </p:spPr>
        <p:txBody>
          <a:bodyPr lIns="63500" tIns="63500" rIns="63500" bIns="63500"/>
          <a:lstStyle>
            <a:lvl1pPr marL="571500" indent="-571500" defTabSz="825500">
              <a:spcBef>
                <a:spcPts val="58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1pPr>
            <a:lvl2pPr marL="1206500" indent="-571500" defTabSz="825500">
              <a:spcBef>
                <a:spcPts val="58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2pPr>
            <a:lvl3pPr marL="1841500" indent="-571500" defTabSz="825500">
              <a:spcBef>
                <a:spcPts val="58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3pPr>
            <a:lvl4pPr marL="2476500" indent="-571500" defTabSz="825500">
              <a:spcBef>
                <a:spcPts val="58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4pPr>
            <a:lvl5pPr marL="3111500" indent="-571500" defTabSz="825500">
              <a:spcBef>
                <a:spcPts val="58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5pPr>
          </a:lstStyle>
          <a:p>
            <a:r>
              <a:t>本文レベル1</a:t>
            </a:r>
          </a:p>
          <a:p>
            <a:pPr lvl="1"/>
            <a:r>
              <a:t>本文レベル2</a:t>
            </a:r>
          </a:p>
          <a:p>
            <a:pPr lvl="2"/>
            <a:r>
              <a:t>本文レベル3</a:t>
            </a:r>
          </a:p>
          <a:p>
            <a:pPr lvl="3"/>
            <a:r>
              <a:t>本文レベル4</a:t>
            </a:r>
          </a:p>
          <a:p>
            <a:pPr lvl="4"/>
            <a:r>
              <a:t>本文レベル 5</a:t>
            </a:r>
          </a:p>
        </p:txBody>
      </p:sp>
      <p:sp>
        <p:nvSpPr>
          <p:cNvPr id="136" name="Shape 136"/>
          <p:cNvSpPr>
            <a:spLocks noGrp="1"/>
          </p:cNvSpPr>
          <p:nvPr>
            <p:ph type="sldNum" sz="quarter" idx="2"/>
          </p:nvPr>
        </p:nvSpPr>
        <p:spPr>
          <a:xfrm>
            <a:off x="20710631" y="12776200"/>
            <a:ext cx="368505" cy="387070"/>
          </a:xfrm>
          <a:prstGeom prst="rect">
            <a:avLst/>
          </a:prstGeom>
        </p:spPr>
        <p:txBody>
          <a:bodyPr lIns="50800" tIns="50800" rIns="50800" bIns="50800"/>
          <a:lstStyle>
            <a:lvl1pPr algn="r" defTabSz="825500">
              <a:defRPr sz="1800" b="1">
                <a:solidFill>
                  <a:srgbClr val="FFFFFF">
                    <a:alpha val="70000"/>
                  </a:srgbClr>
                </a:solidFill>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タイトル &amp; 箇条書き">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3" name="Shape 143"/>
          <p:cNvSpPr>
            <a:spLocks noGrp="1"/>
          </p:cNvSpPr>
          <p:nvPr>
            <p:ph type="title"/>
          </p:nvPr>
        </p:nvSpPr>
        <p:spPr>
          <a:xfrm>
            <a:off x="1295400" y="342900"/>
            <a:ext cx="18757900" cy="3340100"/>
          </a:xfrm>
          <a:prstGeom prst="rect">
            <a:avLst/>
          </a:prstGeom>
        </p:spPr>
        <p:txBody>
          <a:bodyPr lIns="63500" tIns="63500" rIns="63500" bIns="63500"/>
          <a:lstStyle>
            <a:lvl1pPr algn="l" defTabSz="825500">
              <a:defRPr sz="10000">
                <a:solidFill>
                  <a:srgbClr val="FFFFFF"/>
                </a:solidFill>
                <a:effectLst>
                  <a:outerShdw blurRad="50800" dist="38100" dir="5400000" rotWithShape="0">
                    <a:srgbClr val="000000"/>
                  </a:outerShdw>
                </a:effectLst>
                <a:latin typeface="+mn-lt"/>
                <a:ea typeface="+mn-ea"/>
                <a:cs typeface="+mn-cs"/>
                <a:sym typeface="Helvetica Neue Light"/>
              </a:defRPr>
            </a:lvl1pPr>
          </a:lstStyle>
          <a:p>
            <a:r>
              <a:t>タイトルテキスト</a:t>
            </a:r>
          </a:p>
        </p:txBody>
      </p:sp>
      <p:sp>
        <p:nvSpPr>
          <p:cNvPr id="144" name="Shape 144"/>
          <p:cNvSpPr>
            <a:spLocks noGrp="1"/>
          </p:cNvSpPr>
          <p:nvPr>
            <p:ph type="body" idx="1"/>
          </p:nvPr>
        </p:nvSpPr>
        <p:spPr>
          <a:xfrm>
            <a:off x="1295400" y="3784600"/>
            <a:ext cx="18757900" cy="7810500"/>
          </a:xfrm>
          <a:prstGeom prst="rect">
            <a:avLst/>
          </a:prstGeom>
        </p:spPr>
        <p:txBody>
          <a:bodyPr lIns="63500" tIns="63500" rIns="63500" bIns="63500"/>
          <a:lstStyle>
            <a:lvl1pPr marL="571500" indent="-571500" defTabSz="825500">
              <a:spcBef>
                <a:spcPts val="34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1pPr>
            <a:lvl2pPr marL="1206500" indent="-571500" defTabSz="825500">
              <a:spcBef>
                <a:spcPts val="34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2pPr>
            <a:lvl3pPr marL="1841500" indent="-571500" defTabSz="825500">
              <a:spcBef>
                <a:spcPts val="34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3pPr>
            <a:lvl4pPr marL="2476500" indent="-571500" defTabSz="825500">
              <a:spcBef>
                <a:spcPts val="34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4pPr>
            <a:lvl5pPr marL="3111500" indent="-571500" defTabSz="825500">
              <a:spcBef>
                <a:spcPts val="3400"/>
              </a:spcBef>
              <a:buSzPct val="30000"/>
              <a:buBlip>
                <a:blip r:embed="rId3"/>
              </a:buBlip>
              <a:defRPr sz="5000">
                <a:solidFill>
                  <a:srgbClr val="FFFFFF"/>
                </a:solidFill>
                <a:effectLst>
                  <a:outerShdw blurRad="50800" dist="38100" dir="5400000" rotWithShape="0">
                    <a:srgbClr val="000000"/>
                  </a:outerShdw>
                </a:effectLst>
                <a:latin typeface="+mn-lt"/>
                <a:ea typeface="+mn-ea"/>
                <a:cs typeface="+mn-cs"/>
                <a:sym typeface="Helvetica Neue Light"/>
              </a:defRPr>
            </a:lvl5pPr>
          </a:lstStyle>
          <a:p>
            <a:r>
              <a:t>本文レベル1</a:t>
            </a:r>
          </a:p>
          <a:p>
            <a:pPr lvl="1"/>
            <a:r>
              <a:t>本文レベル2</a:t>
            </a:r>
          </a:p>
          <a:p>
            <a:pPr lvl="2"/>
            <a:r>
              <a:t>本文レベル3</a:t>
            </a:r>
          </a:p>
          <a:p>
            <a:pPr lvl="3"/>
            <a:r>
              <a:t>本文レベル4</a:t>
            </a:r>
          </a:p>
          <a:p>
            <a:pPr lvl="4"/>
            <a:r>
              <a:t>本文レベル 5</a:t>
            </a:r>
          </a:p>
        </p:txBody>
      </p:sp>
      <p:sp>
        <p:nvSpPr>
          <p:cNvPr id="145" name="Shape 145"/>
          <p:cNvSpPr>
            <a:spLocks noGrp="1"/>
          </p:cNvSpPr>
          <p:nvPr>
            <p:ph type="sldNum" sz="quarter" idx="2"/>
          </p:nvPr>
        </p:nvSpPr>
        <p:spPr>
          <a:xfrm>
            <a:off x="20710631" y="12776200"/>
            <a:ext cx="368505" cy="387070"/>
          </a:xfrm>
          <a:prstGeom prst="rect">
            <a:avLst/>
          </a:prstGeom>
        </p:spPr>
        <p:txBody>
          <a:bodyPr lIns="50800" tIns="50800" rIns="50800" bIns="50800"/>
          <a:lstStyle>
            <a:lvl1pPr algn="r" defTabSz="825500">
              <a:defRPr sz="1800" b="1">
                <a:solidFill>
                  <a:srgbClr val="FFFFFF">
                    <a:alpha val="70000"/>
                  </a:srgbClr>
                </a:solidFill>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981200" y="1727200"/>
            <a:ext cx="17360900" cy="9867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本文レベル1</a:t>
            </a:r>
          </a:p>
          <a:p>
            <a:pPr lvl="1"/>
            <a:r>
              <a:t>本文レベル2</a:t>
            </a:r>
          </a:p>
          <a:p>
            <a:pPr lvl="2"/>
            <a:r>
              <a:t>本文レベル3</a:t>
            </a:r>
          </a:p>
          <a:p>
            <a:pPr lvl="3"/>
            <a:r>
              <a:t>本文レベル4</a:t>
            </a:r>
          </a:p>
          <a:p>
            <a:pPr lvl="4"/>
            <a:r>
              <a:t>本文レベル 5</a:t>
            </a:r>
          </a:p>
        </p:txBody>
      </p:sp>
      <p:sp>
        <p:nvSpPr>
          <p:cNvPr id="3" name="Shape 3"/>
          <p:cNvSpPr>
            <a:spLocks noGrp="1"/>
          </p:cNvSpPr>
          <p:nvPr>
            <p:ph type="title"/>
          </p:nvPr>
        </p:nvSpPr>
        <p:spPr>
          <a:xfrm>
            <a:off x="1981200" y="342900"/>
            <a:ext cx="17360900" cy="3340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タイトルテキスト</a:t>
            </a:r>
          </a:p>
        </p:txBody>
      </p:sp>
      <p:sp>
        <p:nvSpPr>
          <p:cNvPr id="4" name="Shape 4"/>
          <p:cNvSpPr>
            <a:spLocks noGrp="1"/>
          </p:cNvSpPr>
          <p:nvPr>
            <p:ph type="sldNum" sz="quarter" idx="2"/>
          </p:nvPr>
        </p:nvSpPr>
        <p:spPr>
          <a:xfrm>
            <a:off x="10439400" y="12687300"/>
            <a:ext cx="444500" cy="482600"/>
          </a:xfrm>
          <a:prstGeom prst="rect">
            <a:avLst/>
          </a:prstGeom>
          <a:ln w="12700">
            <a:miter lim="400000"/>
          </a:ln>
        </p:spPr>
        <p:txBody>
          <a:bodyPr wrap="none" lIns="63500" tIns="63500" rIns="63500" bIns="63500">
            <a:spAutoFit/>
          </a:bodyPr>
          <a:lstStyle>
            <a:lvl1pPr algn="ctr" defTabSz="800100">
              <a:defRPr sz="2400">
                <a:latin typeface="+mj-lt"/>
                <a:ea typeface="+mj-ea"/>
                <a:cs typeface="+mj-cs"/>
                <a:sym typeface="Gill Sans"/>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spd="med"/>
  <p:txStyles>
    <p:titleStyle>
      <a:lvl1pPr marL="0" marR="0" indent="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1pPr>
      <a:lvl2pPr marL="0" marR="0" indent="2286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2pPr>
      <a:lvl3pPr marL="0" marR="0" indent="4572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3pPr>
      <a:lvl4pPr marL="0" marR="0" indent="6858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4pPr>
      <a:lvl5pPr marL="0" marR="0" indent="9144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5pPr>
      <a:lvl6pPr marL="0" marR="0" indent="11430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6pPr>
      <a:lvl7pPr marL="0" marR="0" indent="13716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7pPr>
      <a:lvl8pPr marL="0" marR="0" indent="16002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8pPr>
      <a:lvl9pPr marL="0" marR="0" indent="1828800" algn="ctr" defTabSz="800100" rtl="0" latinLnBrk="0">
        <a:lnSpc>
          <a:spcPct val="100000"/>
        </a:lnSpc>
        <a:spcBef>
          <a:spcPts val="0"/>
        </a:spcBef>
        <a:spcAft>
          <a:spcPts val="0"/>
        </a:spcAft>
        <a:buClrTx/>
        <a:buSzTx/>
        <a:buFontTx/>
        <a:buNone/>
        <a:tabLst/>
        <a:defRPr sz="11400" b="0" i="0" u="none" strike="noStrike" cap="none" spc="0" baseline="0">
          <a:ln>
            <a:noFill/>
          </a:ln>
          <a:solidFill>
            <a:srgbClr val="000000"/>
          </a:solidFill>
          <a:uFillTx/>
          <a:latin typeface="+mj-lt"/>
          <a:ea typeface="+mj-ea"/>
          <a:cs typeface="+mj-cs"/>
          <a:sym typeface="Gill Sans"/>
        </a:defRPr>
      </a:lvl9pPr>
    </p:titleStyle>
    <p:bodyStyle>
      <a:lvl1pPr marL="11049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1pPr>
      <a:lvl2pPr marL="15494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2pPr>
      <a:lvl3pPr marL="19939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3pPr>
      <a:lvl4pPr marL="24384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4pPr>
      <a:lvl5pPr marL="28829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5pPr>
      <a:lvl6pPr marL="32385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6pPr>
      <a:lvl7pPr marL="35941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7pPr>
      <a:lvl8pPr marL="39497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8pPr>
      <a:lvl9pPr marL="4305300" marR="0" indent="-787400" algn="l" defTabSz="800100" rtl="0" latinLnBrk="0">
        <a:lnSpc>
          <a:spcPct val="100000"/>
        </a:lnSpc>
        <a:spcBef>
          <a:spcPts val="6600"/>
        </a:spcBef>
        <a:spcAft>
          <a:spcPts val="0"/>
        </a:spcAft>
        <a:buClrTx/>
        <a:buSzPct val="171000"/>
        <a:buFontTx/>
        <a:buChar char="•"/>
        <a:tabLst/>
        <a:defRPr sz="5600" b="0" i="0" u="none" strike="noStrike" cap="none" spc="0" baseline="0">
          <a:ln>
            <a:noFill/>
          </a:ln>
          <a:solidFill>
            <a:srgbClr val="000000"/>
          </a:solidFill>
          <a:uFillTx/>
          <a:latin typeface="+mj-lt"/>
          <a:ea typeface="+mj-ea"/>
          <a:cs typeface="+mj-cs"/>
          <a:sym typeface="Gill Sans"/>
        </a:defRPr>
      </a:lvl9pPr>
    </p:bodyStyle>
    <p:otherStyle>
      <a:lvl1pPr marL="0" marR="0" indent="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1pPr>
      <a:lvl2pPr marL="0" marR="0" indent="2286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2pPr>
      <a:lvl3pPr marL="0" marR="0" indent="4572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3pPr>
      <a:lvl4pPr marL="0" marR="0" indent="6858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4pPr>
      <a:lvl5pPr marL="0" marR="0" indent="9144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5pPr>
      <a:lvl6pPr marL="0" marR="0" indent="11430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6pPr>
      <a:lvl7pPr marL="0" marR="0" indent="13716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7pPr>
      <a:lvl8pPr marL="0" marR="0" indent="16002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8pPr>
      <a:lvl9pPr marL="0" marR="0" indent="1828800" algn="ctr" defTabSz="8001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4"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Group 159"/>
          <p:cNvGrpSpPr/>
          <p:nvPr/>
        </p:nvGrpSpPr>
        <p:grpSpPr>
          <a:xfrm>
            <a:off x="-927100" y="-1739900"/>
            <a:ext cx="22682200" cy="3911600"/>
            <a:chOff x="0" y="0"/>
            <a:chExt cx="22682200" cy="3911600"/>
          </a:xfrm>
        </p:grpSpPr>
        <p:sp>
          <p:nvSpPr>
            <p:cNvPr id="154" name="Shape 154"/>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55" name="Shape 155"/>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56" name="Shape 156"/>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57" name="Shape 157"/>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58" name="Shape 158"/>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160" name="Shape 160"/>
          <p:cNvSpPr/>
          <p:nvPr/>
        </p:nvSpPr>
        <p:spPr>
          <a:xfrm>
            <a:off x="4380048" y="12468775"/>
            <a:ext cx="12321904" cy="62210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R="331470" algn="ctr">
              <a:defRPr sz="3500">
                <a:latin typeface="+mn-lt"/>
                <a:ea typeface="+mn-ea"/>
                <a:cs typeface="+mn-cs"/>
                <a:sym typeface="Helvetica Neue Light"/>
              </a:defRPr>
            </a:lvl1pPr>
          </a:lstStyle>
          <a:p>
            <a:r>
              <a:t>Meeting at UWM, Sep. 2018</a:t>
            </a:r>
          </a:p>
        </p:txBody>
      </p:sp>
      <p:sp>
        <p:nvSpPr>
          <p:cNvPr id="161" name="Shape 161"/>
          <p:cNvSpPr/>
          <p:nvPr/>
        </p:nvSpPr>
        <p:spPr>
          <a:xfrm>
            <a:off x="361950" y="4164826"/>
            <a:ext cx="20974050" cy="2226250"/>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marR="331470" algn="ctr">
              <a:defRPr sz="6900" i="1">
                <a:latin typeface="+mn-lt"/>
                <a:ea typeface="+mn-ea"/>
                <a:cs typeface="+mn-cs"/>
                <a:sym typeface="Helvetica Neue Light"/>
              </a:defRPr>
            </a:lvl1pPr>
          </a:lstStyle>
          <a:p>
            <a:r>
              <a:rPr dirty="0"/>
              <a:t>Next Generation Stellarator </a:t>
            </a:r>
            <a:r>
              <a:rPr lang="en-US" dirty="0" smtClean="0"/>
              <a:t>Creation</a:t>
            </a:r>
            <a:r>
              <a:rPr dirty="0" smtClean="0"/>
              <a:t> </a:t>
            </a:r>
            <a:r>
              <a:rPr dirty="0"/>
              <a:t>Research Activity in NIFS </a:t>
            </a:r>
          </a:p>
        </p:txBody>
      </p:sp>
      <p:sp>
        <p:nvSpPr>
          <p:cNvPr id="162" name="Shape 162"/>
          <p:cNvSpPr/>
          <p:nvPr/>
        </p:nvSpPr>
        <p:spPr>
          <a:xfrm>
            <a:off x="8372411" y="6883112"/>
            <a:ext cx="4031362" cy="7835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331470">
              <a:defRPr sz="4500">
                <a:latin typeface="+mn-lt"/>
                <a:ea typeface="+mn-ea"/>
                <a:cs typeface="+mn-cs"/>
                <a:sym typeface="Helvetica Neue Light"/>
              </a:defRPr>
            </a:lvl1pPr>
          </a:lstStyle>
          <a:p>
            <a:r>
              <a:t>Motoki NAKATA</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Group 169"/>
          <p:cNvGrpSpPr/>
          <p:nvPr/>
        </p:nvGrpSpPr>
        <p:grpSpPr>
          <a:xfrm>
            <a:off x="-927100" y="-1739900"/>
            <a:ext cx="22682200" cy="3911600"/>
            <a:chOff x="0" y="0"/>
            <a:chExt cx="22682200" cy="3911600"/>
          </a:xfrm>
        </p:grpSpPr>
        <p:sp>
          <p:nvSpPr>
            <p:cNvPr id="164" name="Shape 164"/>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65" name="Shape 165"/>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66" name="Shape 166"/>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67" name="Shape 167"/>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68" name="Shape 168"/>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170" name="Shape 170"/>
          <p:cNvSpPr/>
          <p:nvPr/>
        </p:nvSpPr>
        <p:spPr>
          <a:xfrm>
            <a:off x="406400" y="431993"/>
            <a:ext cx="20523202"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7000">
                <a:latin typeface="+mn-lt"/>
                <a:ea typeface="+mn-ea"/>
                <a:cs typeface="+mn-cs"/>
                <a:sym typeface="Helvetica Neue Light"/>
              </a:defRPr>
            </a:lvl1pPr>
          </a:lstStyle>
          <a:p>
            <a:r>
              <a:t>Background and Motivation   </a:t>
            </a:r>
          </a:p>
        </p:txBody>
      </p:sp>
      <p:sp>
        <p:nvSpPr>
          <p:cNvPr id="171" name="Shape 171"/>
          <p:cNvSpPr/>
          <p:nvPr/>
        </p:nvSpPr>
        <p:spPr>
          <a:xfrm>
            <a:off x="363441" y="2465367"/>
            <a:ext cx="20532918" cy="684988"/>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80000"/>
              </a:lnSpc>
              <a:buSzPct val="171000"/>
              <a:buChar char="•"/>
              <a:defRPr sz="3800">
                <a:latin typeface="Helvetica Neue"/>
                <a:ea typeface="Helvetica Neue"/>
                <a:cs typeface="Helvetica Neue"/>
                <a:sym typeface="Helvetica Neue"/>
              </a:defRPr>
            </a:lvl1pPr>
          </a:lstStyle>
          <a:p>
            <a:r>
              <a:t>Budget for ”Big Science” in JAPAN MEXT (Ministry of Science and Education) </a:t>
            </a:r>
          </a:p>
        </p:txBody>
      </p:sp>
      <p:sp>
        <p:nvSpPr>
          <p:cNvPr id="172" name="Shape 172"/>
          <p:cNvSpPr/>
          <p:nvPr/>
        </p:nvSpPr>
        <p:spPr>
          <a:xfrm>
            <a:off x="812469" y="6388074"/>
            <a:ext cx="19711063" cy="18739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solidFill>
                  <a:srgbClr val="0433FF"/>
                </a:solidFill>
                <a:latin typeface="Helvetica Neue"/>
                <a:ea typeface="Helvetica Neue"/>
                <a:cs typeface="Helvetica Neue"/>
                <a:sym typeface="Helvetica Neue"/>
              </a:defRPr>
            </a:lvl1pPr>
          </a:lstStyle>
          <a:p>
            <a:r>
              <a:t>- Scientific budget for LHD project is ensured for 2012-2022. (But the LHD-DD Exp. plan is for 2025.)    </a:t>
            </a:r>
          </a:p>
        </p:txBody>
      </p:sp>
      <p:sp>
        <p:nvSpPr>
          <p:cNvPr id="173" name="Shape 173"/>
          <p:cNvSpPr/>
          <p:nvPr/>
        </p:nvSpPr>
        <p:spPr>
          <a:xfrm>
            <a:off x="812469" y="3238475"/>
            <a:ext cx="19711063" cy="18739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latin typeface="Helvetica Neue"/>
                <a:ea typeface="Helvetica Neue"/>
                <a:cs typeface="Helvetica Neue"/>
                <a:sym typeface="Helvetica Neue"/>
              </a:defRPr>
            </a:lvl1pPr>
          </a:lstStyle>
          <a:p>
            <a:r>
              <a:t>- MEXT selects 10 big science projects (10 years duration), based on “Master plan” and “Road map” produced by “Science Council of Japan” every 3 years.       </a:t>
            </a:r>
          </a:p>
        </p:txBody>
      </p:sp>
      <p:sp>
        <p:nvSpPr>
          <p:cNvPr id="174" name="Shape 174"/>
          <p:cNvSpPr/>
          <p:nvPr/>
        </p:nvSpPr>
        <p:spPr>
          <a:xfrm>
            <a:off x="812469" y="4749774"/>
            <a:ext cx="19711063" cy="18739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10000"/>
              </a:lnSpc>
              <a:defRPr sz="3700">
                <a:latin typeface="Helvetica Neue"/>
                <a:ea typeface="Helvetica Neue"/>
                <a:cs typeface="Helvetica Neue"/>
                <a:sym typeface="Helvetica Neue"/>
              </a:defRPr>
            </a:pPr>
            <a:r>
              <a:t>- e.g., Super-Kamiokande neutrino detecter, ALMA telescope, TMT telescope, </a:t>
            </a:r>
            <a:br/>
            <a:r>
              <a:t>KAGRA gravitation wave detecter, Large Helical Device for steady plasma confinement, etc.      </a:t>
            </a:r>
          </a:p>
        </p:txBody>
      </p:sp>
      <p:sp>
        <p:nvSpPr>
          <p:cNvPr id="175" name="Shape 175"/>
          <p:cNvSpPr/>
          <p:nvPr/>
        </p:nvSpPr>
        <p:spPr>
          <a:xfrm>
            <a:off x="812469" y="7950174"/>
            <a:ext cx="19711063" cy="18739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latin typeface="Helvetica Neue"/>
                <a:ea typeface="Helvetica Neue"/>
                <a:cs typeface="Helvetica Neue"/>
                <a:sym typeface="Helvetica Neue"/>
              </a:defRPr>
            </a:lvl1pPr>
          </a:lstStyle>
          <a:p>
            <a:r>
              <a:t>- We need this budget again for our future plan after LHD, then the plan should be selected as a high priority plan in “Master plan” &amp; “Road map” of Science Council of Japan. (2020, 2023, …) </a:t>
            </a:r>
          </a:p>
        </p:txBody>
      </p:sp>
      <p:sp>
        <p:nvSpPr>
          <p:cNvPr id="176" name="Shape 176"/>
          <p:cNvSpPr/>
          <p:nvPr/>
        </p:nvSpPr>
        <p:spPr>
          <a:xfrm>
            <a:off x="811678" y="10236174"/>
            <a:ext cx="20085630" cy="12606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solidFill>
                  <a:srgbClr val="FF2600"/>
                </a:solidFill>
                <a:latin typeface="Helvetica Neue"/>
                <a:ea typeface="Helvetica Neue"/>
                <a:cs typeface="Helvetica Neue"/>
                <a:sym typeface="Helvetica Neue"/>
              </a:defRPr>
            </a:lvl1pPr>
          </a:lstStyle>
          <a:p>
            <a:r>
              <a:t>- We should compete with the other physics fields like the particle physics and astrophysics, not tokamak &amp; LASER fusion community!  </a:t>
            </a:r>
          </a:p>
        </p:txBody>
      </p:sp>
      <p:sp>
        <p:nvSpPr>
          <p:cNvPr id="177" name="Shape 177"/>
          <p:cNvSpPr/>
          <p:nvPr/>
        </p:nvSpPr>
        <p:spPr>
          <a:xfrm>
            <a:off x="811678" y="11800157"/>
            <a:ext cx="20085630" cy="647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solidFill>
                  <a:srgbClr val="FF2600"/>
                </a:solidFill>
                <a:latin typeface="Helvetica Neue"/>
                <a:ea typeface="Helvetica Neue"/>
                <a:cs typeface="Helvetica Neue"/>
                <a:sym typeface="Helvetica Neue"/>
              </a:defRPr>
            </a:lvl1pPr>
          </a:lstStyle>
          <a:p>
            <a:r>
              <a:t>- Also, highly organized domestic and international collaborations are extremely encouraged.    </a:t>
            </a:r>
          </a:p>
        </p:txBody>
      </p:sp>
      <p:sp>
        <p:nvSpPr>
          <p:cNvPr id="178" name="Shape 178"/>
          <p:cNvSpPr/>
          <p:nvPr/>
        </p:nvSpPr>
        <p:spPr>
          <a:xfrm>
            <a:off x="9955678" y="12435157"/>
            <a:ext cx="20085631" cy="647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110000"/>
              </a:lnSpc>
              <a:defRPr sz="3700">
                <a:solidFill>
                  <a:srgbClr val="FF2600"/>
                </a:solidFill>
                <a:latin typeface="Helvetica Neue"/>
                <a:ea typeface="Helvetica Neue"/>
                <a:cs typeface="Helvetica Neue"/>
                <a:sym typeface="Helvetica Neue"/>
              </a:defRPr>
            </a:lvl1pPr>
          </a:lstStyle>
          <a:p>
            <a:r>
              <a:t>( cf. NIFS is an inter-university research institute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Group 185"/>
          <p:cNvGrpSpPr/>
          <p:nvPr/>
        </p:nvGrpSpPr>
        <p:grpSpPr>
          <a:xfrm>
            <a:off x="-927100" y="-1739900"/>
            <a:ext cx="22682200" cy="3911600"/>
            <a:chOff x="0" y="0"/>
            <a:chExt cx="22682200" cy="3911600"/>
          </a:xfrm>
        </p:grpSpPr>
        <p:sp>
          <p:nvSpPr>
            <p:cNvPr id="180" name="Shape 180"/>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81" name="Shape 181"/>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82" name="Shape 182"/>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83" name="Shape 183"/>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84" name="Shape 184"/>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186" name="Shape 186"/>
          <p:cNvSpPr/>
          <p:nvPr/>
        </p:nvSpPr>
        <p:spPr>
          <a:xfrm>
            <a:off x="363441" y="2643167"/>
            <a:ext cx="20532918" cy="684988"/>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80000"/>
              </a:lnSpc>
              <a:buSzPct val="171000"/>
              <a:buChar char="•"/>
              <a:defRPr sz="3800">
                <a:latin typeface="Helvetica Neue"/>
                <a:ea typeface="Helvetica Neue"/>
                <a:cs typeface="Helvetica Neue"/>
                <a:sym typeface="Helvetica Neue"/>
              </a:defRPr>
            </a:lvl1pPr>
          </a:lstStyle>
          <a:p>
            <a:r>
              <a:t>A policy decided by Director General Takeiri</a:t>
            </a:r>
          </a:p>
        </p:txBody>
      </p:sp>
      <p:sp>
        <p:nvSpPr>
          <p:cNvPr id="187" name="Shape 187"/>
          <p:cNvSpPr/>
          <p:nvPr/>
        </p:nvSpPr>
        <p:spPr>
          <a:xfrm>
            <a:off x="812469" y="3416570"/>
            <a:ext cx="20298067" cy="31687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10000"/>
              </a:lnSpc>
              <a:defRPr sz="3800">
                <a:latin typeface="Helvetica Neue"/>
                <a:ea typeface="Helvetica Neue"/>
                <a:cs typeface="Helvetica Neue"/>
                <a:sym typeface="Helvetica Neue"/>
              </a:defRPr>
            </a:pPr>
            <a:r>
              <a:rPr dirty="0"/>
              <a:t>— For now, we are going to consider our future plan along the two directions, simultaneously and complementary: </a:t>
            </a:r>
            <a:r>
              <a:rPr dirty="0">
                <a:solidFill>
                  <a:srgbClr val="FF2600"/>
                </a:solidFill>
              </a:rPr>
              <a:t>“Engineering based research by Heliotron-type new device with high-temperature-superconductor (HTS) helical coils”</a:t>
            </a:r>
            <a:r>
              <a:rPr dirty="0"/>
              <a:t> and </a:t>
            </a:r>
            <a:r>
              <a:rPr dirty="0">
                <a:solidFill>
                  <a:srgbClr val="0433FF"/>
                </a:solidFill>
              </a:rPr>
              <a:t>“Physics-based research by Next-generation device with advanced optimization concept”</a:t>
            </a:r>
            <a:r>
              <a:rPr dirty="0"/>
              <a:t>. —  </a:t>
            </a:r>
          </a:p>
        </p:txBody>
      </p:sp>
      <p:sp>
        <p:nvSpPr>
          <p:cNvPr id="188" name="Shape 188"/>
          <p:cNvSpPr/>
          <p:nvPr/>
        </p:nvSpPr>
        <p:spPr>
          <a:xfrm>
            <a:off x="274541" y="6355418"/>
            <a:ext cx="20783630" cy="1312287"/>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110000"/>
              </a:lnSpc>
              <a:buSzPct val="171000"/>
              <a:buChar char="•"/>
              <a:defRPr sz="3800">
                <a:latin typeface="Helvetica Neue"/>
                <a:ea typeface="Helvetica Neue"/>
                <a:cs typeface="Helvetica Neue"/>
                <a:sym typeface="Helvetica Neue"/>
              </a:defRPr>
            </a:lvl1pPr>
          </a:lstStyle>
          <a:p>
            <a:r>
              <a:t>Upgrading LHD is quite limited (i.e., it runs for more than 20 years), so we should set the best strategy to maximize the scientific outcome and for connecting to the future plan.  </a:t>
            </a:r>
          </a:p>
        </p:txBody>
      </p:sp>
      <p:sp>
        <p:nvSpPr>
          <p:cNvPr id="189" name="Shape 189"/>
          <p:cNvSpPr/>
          <p:nvPr/>
        </p:nvSpPr>
        <p:spPr>
          <a:xfrm>
            <a:off x="274541" y="8133418"/>
            <a:ext cx="20783630" cy="1312287"/>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110000"/>
              </a:lnSpc>
              <a:buSzPct val="171000"/>
              <a:buChar char="•"/>
              <a:defRPr sz="3800">
                <a:latin typeface="Helvetica Neue"/>
                <a:ea typeface="Helvetica Neue"/>
                <a:cs typeface="Helvetica Neue"/>
                <a:sym typeface="Helvetica Neue"/>
              </a:defRPr>
            </a:lvl1pPr>
          </a:lstStyle>
          <a:p>
            <a:r>
              <a:t>In any plans, they must be discussed and endorsed by the plasma and fusion community, in order to compete the other physics fields.     </a:t>
            </a:r>
          </a:p>
        </p:txBody>
      </p:sp>
      <p:sp>
        <p:nvSpPr>
          <p:cNvPr id="190" name="Shape 190"/>
          <p:cNvSpPr/>
          <p:nvPr/>
        </p:nvSpPr>
        <p:spPr>
          <a:xfrm>
            <a:off x="406400" y="431993"/>
            <a:ext cx="20523202"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7000">
                <a:latin typeface="+mn-lt"/>
                <a:ea typeface="+mn-ea"/>
                <a:cs typeface="+mn-cs"/>
                <a:sym typeface="Helvetica Neue Light"/>
              </a:defRPr>
            </a:lvl1pPr>
          </a:lstStyle>
          <a:p>
            <a:r>
              <a:t>A policy of NIFS for the future plans after LHD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 name="Group 197"/>
          <p:cNvGrpSpPr/>
          <p:nvPr/>
        </p:nvGrpSpPr>
        <p:grpSpPr>
          <a:xfrm>
            <a:off x="-927100" y="-1739900"/>
            <a:ext cx="22682200" cy="3911600"/>
            <a:chOff x="0" y="0"/>
            <a:chExt cx="22682200" cy="3911600"/>
          </a:xfrm>
        </p:grpSpPr>
        <p:sp>
          <p:nvSpPr>
            <p:cNvPr id="192" name="Shape 192"/>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93" name="Shape 193"/>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94" name="Shape 194"/>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95" name="Shape 195"/>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196" name="Shape 196"/>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198" name="Shape 198"/>
          <p:cNvSpPr/>
          <p:nvPr/>
        </p:nvSpPr>
        <p:spPr>
          <a:xfrm>
            <a:off x="363441" y="2700331"/>
            <a:ext cx="20532918" cy="596061"/>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80000"/>
              </a:lnSpc>
              <a:buSzPct val="171000"/>
              <a:buChar char="•"/>
              <a:defRPr sz="3800">
                <a:latin typeface="Helvetica Neue"/>
                <a:ea typeface="Helvetica Neue"/>
                <a:cs typeface="Helvetica Neue"/>
                <a:sym typeface="Helvetica Neue"/>
              </a:defRPr>
            </a:lvl1pPr>
          </a:lstStyle>
          <a:p>
            <a:r>
              <a:rPr dirty="0"/>
              <a:t>Steering committee for the future plans (∈ NIFS advisory committee) </a:t>
            </a:r>
            <a:r>
              <a:rPr lang="en-US" dirty="0" smtClean="0"/>
              <a:t>is</a:t>
            </a:r>
            <a:r>
              <a:rPr dirty="0" smtClean="0"/>
              <a:t> organized</a:t>
            </a:r>
            <a:r>
              <a:rPr lang="en-US" dirty="0" smtClean="0"/>
              <a:t>.</a:t>
            </a:r>
            <a:r>
              <a:rPr dirty="0" smtClean="0"/>
              <a:t>  </a:t>
            </a:r>
            <a:endParaRPr dirty="0"/>
          </a:p>
        </p:txBody>
      </p:sp>
      <p:sp>
        <p:nvSpPr>
          <p:cNvPr id="199" name="Shape 199"/>
          <p:cNvSpPr/>
          <p:nvPr/>
        </p:nvSpPr>
        <p:spPr>
          <a:xfrm>
            <a:off x="1447469" y="4276238"/>
            <a:ext cx="20298067" cy="1286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110000"/>
              </a:lnSpc>
              <a:defRPr sz="3800">
                <a:latin typeface="Helvetica Neue"/>
                <a:ea typeface="Helvetica Neue"/>
                <a:cs typeface="Helvetica Neue"/>
                <a:sym typeface="Helvetica Neue"/>
              </a:defRPr>
            </a:pPr>
            <a:endParaRPr/>
          </a:p>
        </p:txBody>
      </p:sp>
      <p:sp>
        <p:nvSpPr>
          <p:cNvPr id="200" name="Shape 200"/>
          <p:cNvSpPr/>
          <p:nvPr/>
        </p:nvSpPr>
        <p:spPr>
          <a:xfrm>
            <a:off x="338041" y="3801335"/>
            <a:ext cx="20783630" cy="771493"/>
          </a:xfrm>
          <a:prstGeom prst="rect">
            <a:avLst/>
          </a:prstGeom>
          <a:ln w="12700">
            <a:miter lim="400000"/>
          </a:ln>
          <a:extLst>
            <a:ext uri="{C572A759-6A51-4108-AA02-DFA0A04FC94B}">
              <ma14:wrappingTextBoxFlag xmlns:ma14="http://schemas.microsoft.com/office/mac/drawingml/2011/main" val="1"/>
            </a:ext>
          </a:extLst>
        </p:spPr>
        <p:txBody>
          <a:bodyPr lIns="63500" tIns="63500" rIns="63500" bIns="63500" anchor="ctr">
            <a:spAutoFit/>
          </a:bodyPr>
          <a:lstStyle>
            <a:lvl1pPr marL="893989" indent="-576489" defTabSz="825500">
              <a:lnSpc>
                <a:spcPct val="110000"/>
              </a:lnSpc>
              <a:buSzPct val="171000"/>
              <a:buChar char="•"/>
              <a:defRPr sz="3800">
                <a:latin typeface="Helvetica Neue"/>
                <a:ea typeface="Helvetica Neue"/>
                <a:cs typeface="Helvetica Neue"/>
                <a:sym typeface="Helvetica Neue"/>
              </a:defRPr>
            </a:lvl1pPr>
          </a:lstStyle>
          <a:p>
            <a:r>
              <a:rPr dirty="0"/>
              <a:t>Future plan promotion office </a:t>
            </a:r>
            <a:r>
              <a:rPr lang="en-US" smtClean="0"/>
              <a:t>is</a:t>
            </a:r>
            <a:r>
              <a:rPr smtClean="0"/>
              <a:t> organized</a:t>
            </a:r>
            <a:r>
              <a:rPr lang="en-US" smtClean="0"/>
              <a:t> to</a:t>
            </a:r>
            <a:r>
              <a:rPr smtClean="0"/>
              <a:t> </a:t>
            </a:r>
            <a:r>
              <a:rPr dirty="0"/>
              <a:t>manage and unify the two teams.       </a:t>
            </a:r>
          </a:p>
        </p:txBody>
      </p:sp>
      <p:sp>
        <p:nvSpPr>
          <p:cNvPr id="201" name="Shape 201"/>
          <p:cNvSpPr/>
          <p:nvPr/>
        </p:nvSpPr>
        <p:spPr>
          <a:xfrm>
            <a:off x="2693970" y="5033503"/>
            <a:ext cx="9087587" cy="2089434"/>
          </a:xfrm>
          <a:prstGeom prst="roundRect">
            <a:avLst>
              <a:gd name="adj" fmla="val 15000"/>
            </a:avLst>
          </a:prstGeom>
          <a:solidFill>
            <a:srgbClr val="FFFFFF"/>
          </a:solidFill>
          <a:ln w="63500">
            <a:solidFill>
              <a:srgbClr val="FF40FF"/>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02" name="Shape 202"/>
          <p:cNvSpPr/>
          <p:nvPr/>
        </p:nvSpPr>
        <p:spPr>
          <a:xfrm>
            <a:off x="788970" y="6138403"/>
            <a:ext cx="7453194" cy="982528"/>
          </a:xfrm>
          <a:prstGeom prst="roundRect">
            <a:avLst>
              <a:gd name="adj" fmla="val 24925"/>
            </a:avLst>
          </a:prstGeom>
          <a:solidFill>
            <a:srgbClr val="FFFFFF"/>
          </a:solidFill>
          <a:ln w="63500">
            <a:solidFill>
              <a:srgbClr val="000000"/>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03" name="Shape 203"/>
          <p:cNvSpPr/>
          <p:nvPr/>
        </p:nvSpPr>
        <p:spPr>
          <a:xfrm>
            <a:off x="4272689" y="5249156"/>
            <a:ext cx="5960035"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latin typeface="Helvetica Neue"/>
                <a:ea typeface="Helvetica Neue"/>
                <a:cs typeface="Helvetica Neue"/>
                <a:sym typeface="Helvetica Neue"/>
              </a:defRPr>
            </a:lvl1pPr>
          </a:lstStyle>
          <a:p>
            <a:r>
              <a:t>NIFS Advisory Committee  </a:t>
            </a:r>
          </a:p>
        </p:txBody>
      </p:sp>
      <p:sp>
        <p:nvSpPr>
          <p:cNvPr id="204" name="Shape 204"/>
          <p:cNvSpPr/>
          <p:nvPr/>
        </p:nvSpPr>
        <p:spPr>
          <a:xfrm>
            <a:off x="970690" y="6277856"/>
            <a:ext cx="7283806"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latin typeface="Helvetica Neue"/>
                <a:ea typeface="Helvetica Neue"/>
                <a:cs typeface="Helvetica Neue"/>
                <a:sym typeface="Helvetica Neue"/>
              </a:defRPr>
            </a:lvl1pPr>
          </a:lstStyle>
          <a:p>
            <a:r>
              <a:t>Future Plan Steering Committee  </a:t>
            </a:r>
          </a:p>
        </p:txBody>
      </p:sp>
      <p:sp>
        <p:nvSpPr>
          <p:cNvPr id="205" name="Shape 205"/>
          <p:cNvSpPr/>
          <p:nvPr/>
        </p:nvSpPr>
        <p:spPr>
          <a:xfrm flipV="1">
            <a:off x="4825999" y="7122135"/>
            <a:ext cx="1" cy="1394098"/>
          </a:xfrm>
          <a:prstGeom prst="line">
            <a:avLst/>
          </a:prstGeom>
          <a:ln w="88900">
            <a:solidFill>
              <a:srgbClr val="FF9300"/>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06" name="Shape 206"/>
          <p:cNvSpPr/>
          <p:nvPr/>
        </p:nvSpPr>
        <p:spPr>
          <a:xfrm>
            <a:off x="534970" y="7967203"/>
            <a:ext cx="11723176" cy="2528423"/>
          </a:xfrm>
          <a:prstGeom prst="roundRect">
            <a:avLst>
              <a:gd name="adj" fmla="val 9686"/>
            </a:avLst>
          </a:prstGeom>
          <a:solidFill>
            <a:srgbClr val="FFFFFF"/>
          </a:solidFill>
          <a:ln w="63500">
            <a:solidFill>
              <a:srgbClr val="FF9300"/>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07" name="Shape 207"/>
          <p:cNvSpPr/>
          <p:nvPr/>
        </p:nvSpPr>
        <p:spPr>
          <a:xfrm>
            <a:off x="615090" y="8025428"/>
            <a:ext cx="5757987" cy="7458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latin typeface="Helvetica Neue"/>
                <a:ea typeface="Helvetica Neue"/>
                <a:cs typeface="Helvetica Neue"/>
                <a:sym typeface="Helvetica Neue"/>
              </a:defRPr>
            </a:lvl1pPr>
          </a:lstStyle>
          <a:p>
            <a:r>
              <a:rPr dirty="0"/>
              <a:t>Future Plan promo. </a:t>
            </a:r>
            <a:r>
              <a:rPr lang="en-US" dirty="0" smtClean="0"/>
              <a:t>o</a:t>
            </a:r>
            <a:r>
              <a:rPr dirty="0" smtClean="0"/>
              <a:t>ffice </a:t>
            </a:r>
            <a:endParaRPr dirty="0"/>
          </a:p>
        </p:txBody>
      </p:sp>
      <p:sp>
        <p:nvSpPr>
          <p:cNvPr id="208" name="Shape 208"/>
          <p:cNvSpPr/>
          <p:nvPr/>
        </p:nvSpPr>
        <p:spPr>
          <a:xfrm>
            <a:off x="615090" y="8767056"/>
            <a:ext cx="4887697"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latin typeface="Helvetica Neue"/>
                <a:ea typeface="Helvetica Neue"/>
                <a:cs typeface="Helvetica Neue"/>
                <a:sym typeface="Helvetica Neue"/>
              </a:defRPr>
            </a:lvl1pPr>
          </a:lstStyle>
          <a:p>
            <a:r>
              <a:t>Director: R. Sakamoto</a:t>
            </a:r>
          </a:p>
        </p:txBody>
      </p:sp>
      <p:sp>
        <p:nvSpPr>
          <p:cNvPr id="209" name="Shape 209"/>
          <p:cNvSpPr/>
          <p:nvPr/>
        </p:nvSpPr>
        <p:spPr>
          <a:xfrm>
            <a:off x="2774090" y="9656056"/>
            <a:ext cx="8312227"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825500">
              <a:lnSpc>
                <a:spcPct val="110000"/>
              </a:lnSpc>
              <a:defRPr sz="3800">
                <a:latin typeface="Helvetica Neue"/>
                <a:ea typeface="Helvetica Neue"/>
                <a:cs typeface="Helvetica Neue"/>
                <a:sym typeface="Helvetica Neue"/>
              </a:defRPr>
            </a:pPr>
            <a:r>
              <a:rPr u="sng"/>
              <a:t>M. Nakata</a:t>
            </a:r>
            <a:r>
              <a:t>, K. Nagaoka, M. Yokoyama</a:t>
            </a:r>
          </a:p>
        </p:txBody>
      </p:sp>
      <p:sp>
        <p:nvSpPr>
          <p:cNvPr id="210" name="Shape 210"/>
          <p:cNvSpPr/>
          <p:nvPr/>
        </p:nvSpPr>
        <p:spPr>
          <a:xfrm>
            <a:off x="8044590" y="8220956"/>
            <a:ext cx="3574060"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825500">
              <a:lnSpc>
                <a:spcPct val="110000"/>
              </a:lnSpc>
              <a:defRPr sz="3800">
                <a:latin typeface="Helvetica Neue"/>
                <a:ea typeface="Helvetica Neue"/>
                <a:cs typeface="Helvetica Neue"/>
                <a:sym typeface="Helvetica Neue"/>
              </a:defRPr>
            </a:pPr>
            <a:r>
              <a:rPr u="sng"/>
              <a:t>K. Takahata</a:t>
            </a:r>
            <a:r>
              <a:t>, etc</a:t>
            </a:r>
          </a:p>
        </p:txBody>
      </p:sp>
      <p:sp>
        <p:nvSpPr>
          <p:cNvPr id="211" name="Shape 211"/>
          <p:cNvSpPr/>
          <p:nvPr/>
        </p:nvSpPr>
        <p:spPr>
          <a:xfrm>
            <a:off x="2630470" y="9618203"/>
            <a:ext cx="18423147" cy="2528423"/>
          </a:xfrm>
          <a:prstGeom prst="roundRect">
            <a:avLst>
              <a:gd name="adj" fmla="val 9686"/>
            </a:avLst>
          </a:prstGeom>
          <a:ln w="63500">
            <a:solidFill>
              <a:srgbClr val="FF2600"/>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12" name="Shape 212"/>
          <p:cNvSpPr/>
          <p:nvPr/>
        </p:nvSpPr>
        <p:spPr>
          <a:xfrm>
            <a:off x="2774090" y="10701306"/>
            <a:ext cx="18486646" cy="12868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825500">
              <a:lnSpc>
                <a:spcPct val="110000"/>
              </a:lnSpc>
              <a:defRPr sz="3800">
                <a:latin typeface="Helvetica Neue"/>
                <a:ea typeface="Helvetica Neue"/>
                <a:cs typeface="Helvetica Neue"/>
                <a:sym typeface="Helvetica Neue"/>
              </a:defRPr>
            </a:pPr>
            <a:r>
              <a:t>R. Sakamoto, S. Satake, G. Kawamura, M. Nunami, Y. Yamaguchi, K. Ogawa, </a:t>
            </a:r>
            <a:br/>
            <a:r>
              <a:t>T. Kobayashi, R. Seki, Y. Suzuki, M. Isobe, A. Shimizu, K. Nagasaki, A. Fujisawa, etc    </a:t>
            </a:r>
          </a:p>
        </p:txBody>
      </p:sp>
      <p:sp>
        <p:nvSpPr>
          <p:cNvPr id="213" name="Shape 213"/>
          <p:cNvSpPr/>
          <p:nvPr/>
        </p:nvSpPr>
        <p:spPr>
          <a:xfrm>
            <a:off x="7773970" y="7677437"/>
            <a:ext cx="13256713" cy="1248787"/>
          </a:xfrm>
          <a:prstGeom prst="roundRect">
            <a:avLst>
              <a:gd name="adj" fmla="val 19610"/>
            </a:avLst>
          </a:prstGeom>
          <a:ln w="63500">
            <a:solidFill>
              <a:srgbClr val="0433FF"/>
            </a:solidFill>
            <a:miter lim="400000"/>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14" name="Shape 214"/>
          <p:cNvSpPr/>
          <p:nvPr/>
        </p:nvSpPr>
        <p:spPr>
          <a:xfrm>
            <a:off x="13216565" y="7834278"/>
            <a:ext cx="3431693"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latin typeface="Helvetica Neue"/>
                <a:ea typeface="Helvetica Neue"/>
                <a:cs typeface="Helvetica Neue"/>
                <a:sym typeface="Helvetica Neue"/>
              </a:defRPr>
            </a:lvl1pPr>
          </a:lstStyle>
          <a:p>
            <a:r>
              <a:t>Team members</a:t>
            </a:r>
          </a:p>
        </p:txBody>
      </p:sp>
      <p:sp>
        <p:nvSpPr>
          <p:cNvPr id="215" name="Shape 215"/>
          <p:cNvSpPr/>
          <p:nvPr/>
        </p:nvSpPr>
        <p:spPr>
          <a:xfrm>
            <a:off x="15502565" y="6945278"/>
            <a:ext cx="5449926"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solidFill>
                  <a:srgbClr val="0433FF"/>
                </a:solidFill>
                <a:latin typeface="Helvetica Neue"/>
                <a:ea typeface="Helvetica Neue"/>
                <a:cs typeface="Helvetica Neue"/>
                <a:sym typeface="Helvetica Neue"/>
              </a:defRPr>
            </a:lvl1pPr>
          </a:lstStyle>
          <a:p>
            <a:r>
              <a:t>HTS new Heliotron Team</a:t>
            </a:r>
          </a:p>
        </p:txBody>
      </p:sp>
      <p:sp>
        <p:nvSpPr>
          <p:cNvPr id="216" name="Shape 216"/>
          <p:cNvSpPr/>
          <p:nvPr/>
        </p:nvSpPr>
        <p:spPr>
          <a:xfrm>
            <a:off x="9757085" y="12096450"/>
            <a:ext cx="11543225" cy="7458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lnSpc>
                <a:spcPct val="110000"/>
              </a:lnSpc>
              <a:defRPr sz="3800">
                <a:solidFill>
                  <a:srgbClr val="FF2600"/>
                </a:solidFill>
                <a:latin typeface="Helvetica Neue"/>
                <a:ea typeface="Helvetica Neue"/>
                <a:cs typeface="Helvetica Neue"/>
                <a:sym typeface="Helvetica Neue"/>
              </a:defRPr>
            </a:lvl1pPr>
          </a:lstStyle>
          <a:p>
            <a:r>
              <a:rPr dirty="0"/>
              <a:t>Next Generation Stellarator </a:t>
            </a:r>
            <a:r>
              <a:rPr lang="en-US" dirty="0" smtClean="0"/>
              <a:t>Creation</a:t>
            </a:r>
            <a:r>
              <a:rPr dirty="0" smtClean="0"/>
              <a:t> </a:t>
            </a:r>
            <a:r>
              <a:rPr dirty="0"/>
              <a:t>Research Team</a:t>
            </a:r>
          </a:p>
        </p:txBody>
      </p:sp>
      <p:sp>
        <p:nvSpPr>
          <p:cNvPr id="217" name="Shape 217"/>
          <p:cNvSpPr/>
          <p:nvPr/>
        </p:nvSpPr>
        <p:spPr>
          <a:xfrm>
            <a:off x="406400" y="431993"/>
            <a:ext cx="20523202"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7000">
                <a:latin typeface="+mn-lt"/>
                <a:ea typeface="+mn-ea"/>
                <a:cs typeface="+mn-cs"/>
                <a:sym typeface="Helvetica Neue Light"/>
              </a:defRPr>
            </a:lvl1pPr>
          </a:lstStyle>
          <a:p>
            <a:r>
              <a:t>New activity for the future plans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 name="Group 224"/>
          <p:cNvGrpSpPr/>
          <p:nvPr/>
        </p:nvGrpSpPr>
        <p:grpSpPr>
          <a:xfrm>
            <a:off x="-927100" y="-1739900"/>
            <a:ext cx="22682200" cy="3911600"/>
            <a:chOff x="0" y="0"/>
            <a:chExt cx="22682200" cy="3911600"/>
          </a:xfrm>
        </p:grpSpPr>
        <p:sp>
          <p:nvSpPr>
            <p:cNvPr id="219" name="Shape 219"/>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20" name="Shape 220"/>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21" name="Shape 221"/>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22" name="Shape 222"/>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23" name="Shape 223"/>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225" name="Shape 225"/>
          <p:cNvSpPr/>
          <p:nvPr/>
        </p:nvSpPr>
        <p:spPr>
          <a:xfrm>
            <a:off x="406400" y="431993"/>
            <a:ext cx="20523202"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7000">
                <a:latin typeface="+mn-lt"/>
                <a:ea typeface="+mn-ea"/>
                <a:cs typeface="+mn-cs"/>
                <a:sym typeface="Helvetica Neue Light"/>
              </a:defRPr>
            </a:lvl1pPr>
          </a:lstStyle>
          <a:p>
            <a:r>
              <a:t>Next Generation Stellarator Design Research Team   </a:t>
            </a:r>
          </a:p>
        </p:txBody>
      </p:sp>
      <p:pic>
        <p:nvPicPr>
          <p:cNvPr id="226" name="pasted-image.pdf"/>
          <p:cNvPicPr>
            <a:picLocks noChangeAspect="1"/>
          </p:cNvPicPr>
          <p:nvPr/>
        </p:nvPicPr>
        <p:blipFill>
          <a:blip r:embed="rId2">
            <a:extLst/>
          </a:blip>
          <a:stretch>
            <a:fillRect/>
          </a:stretch>
        </p:blipFill>
        <p:spPr>
          <a:xfrm>
            <a:off x="318613" y="2191144"/>
            <a:ext cx="30100985" cy="10994332"/>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Group 233"/>
          <p:cNvGrpSpPr/>
          <p:nvPr/>
        </p:nvGrpSpPr>
        <p:grpSpPr>
          <a:xfrm>
            <a:off x="-927100" y="-1739900"/>
            <a:ext cx="22682200" cy="3911600"/>
            <a:chOff x="0" y="0"/>
            <a:chExt cx="22682200" cy="3911600"/>
          </a:xfrm>
        </p:grpSpPr>
        <p:sp>
          <p:nvSpPr>
            <p:cNvPr id="228" name="Shape 228"/>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29" name="Shape 229"/>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30" name="Shape 230"/>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31" name="Shape 231"/>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32" name="Shape 232"/>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234" name="Shape 234"/>
          <p:cNvSpPr/>
          <p:nvPr/>
        </p:nvSpPr>
        <p:spPr>
          <a:xfrm>
            <a:off x="406400" y="431993"/>
            <a:ext cx="20523202"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7000">
                <a:latin typeface="+mn-lt"/>
                <a:ea typeface="+mn-ea"/>
                <a:cs typeface="+mn-cs"/>
                <a:sym typeface="Helvetica Neue Light"/>
              </a:defRPr>
            </a:lvl1pPr>
          </a:lstStyle>
          <a:p>
            <a:r>
              <a:t>Dynamic control of 3D field structure    </a:t>
            </a:r>
          </a:p>
        </p:txBody>
      </p:sp>
      <p:pic>
        <p:nvPicPr>
          <p:cNvPr id="235" name="pasted-image.pdf"/>
          <p:cNvPicPr>
            <a:picLocks noChangeAspect="1"/>
          </p:cNvPicPr>
          <p:nvPr/>
        </p:nvPicPr>
        <p:blipFill>
          <a:blip r:embed="rId2">
            <a:extLst/>
          </a:blip>
          <a:stretch>
            <a:fillRect/>
          </a:stretch>
        </p:blipFill>
        <p:spPr>
          <a:xfrm>
            <a:off x="679450" y="979357"/>
            <a:ext cx="19735194" cy="12398823"/>
          </a:xfrm>
          <a:prstGeom prst="rect">
            <a:avLst/>
          </a:prstGeom>
          <a:ln w="12700">
            <a:miter lim="400000"/>
          </a:ln>
        </p:spPr>
      </p:pic>
      <p:sp>
        <p:nvSpPr>
          <p:cNvPr id="3" name="テキスト ボックス 2"/>
          <p:cNvSpPr txBox="1"/>
          <p:nvPr/>
        </p:nvSpPr>
        <p:spPr>
          <a:xfrm>
            <a:off x="20939760" y="9366131"/>
            <a:ext cx="102657"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ja-JP" altLang="en-US" sz="1200" b="0" i="0" u="none" strike="noStrike" cap="none" spc="0" normalizeH="0" baseline="0" dirty="0">
              <a:ln>
                <a:noFill/>
              </a:ln>
              <a:solidFill>
                <a:srgbClr val="000000"/>
              </a:solidFill>
              <a:effectLst/>
              <a:uFillTx/>
              <a:latin typeface="Helvetica"/>
              <a:ea typeface="Helvetica"/>
              <a:cs typeface="Helvetica"/>
              <a:sym typeface="Helvetica"/>
            </a:endParaRP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8200" y="5008119"/>
            <a:ext cx="9689494" cy="7267121"/>
          </a:xfrm>
          <a:prstGeom prst="rect">
            <a:avLst/>
          </a:prstGeom>
        </p:spPr>
      </p:pic>
      <p:pic>
        <p:nvPicPr>
          <p:cNvPr id="237" name="pasted-image.pdf"/>
          <p:cNvPicPr>
            <a:picLocks noChangeAspect="1"/>
          </p:cNvPicPr>
          <p:nvPr/>
        </p:nvPicPr>
        <p:blipFill>
          <a:blip r:embed="rId4">
            <a:extLst/>
          </a:blip>
          <a:stretch>
            <a:fillRect/>
          </a:stretch>
        </p:blipFill>
        <p:spPr>
          <a:xfrm>
            <a:off x="10998200" y="9899650"/>
            <a:ext cx="12903200" cy="1841500"/>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4" name="Group 244"/>
          <p:cNvGrpSpPr/>
          <p:nvPr/>
        </p:nvGrpSpPr>
        <p:grpSpPr>
          <a:xfrm>
            <a:off x="-927100" y="-1739900"/>
            <a:ext cx="22682200" cy="3911600"/>
            <a:chOff x="0" y="0"/>
            <a:chExt cx="22682200" cy="3911600"/>
          </a:xfrm>
        </p:grpSpPr>
        <p:sp>
          <p:nvSpPr>
            <p:cNvPr id="239" name="Shape 239"/>
            <p:cNvSpPr/>
            <p:nvPr/>
          </p:nvSpPr>
          <p:spPr>
            <a:xfrm>
              <a:off x="18808700" y="0"/>
              <a:ext cx="3467100" cy="3467100"/>
            </a:xfrm>
            <a:prstGeom prst="ellipse">
              <a:avLst/>
            </a:prstGeom>
            <a:solidFill>
              <a:srgbClr val="D6D6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40" name="Shape 240"/>
            <p:cNvSpPr/>
            <p:nvPr/>
          </p:nvSpPr>
          <p:spPr>
            <a:xfrm>
              <a:off x="0" y="2260600"/>
              <a:ext cx="21094700" cy="1422400"/>
            </a:xfrm>
            <a:prstGeom prst="roundRect">
              <a:avLst>
                <a:gd name="adj" fmla="val 13393"/>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41" name="Shape 241"/>
            <p:cNvSpPr/>
            <p:nvPr/>
          </p:nvSpPr>
          <p:spPr>
            <a:xfrm>
              <a:off x="9080500" y="3263900"/>
              <a:ext cx="13601700" cy="647700"/>
            </a:xfrm>
            <a:prstGeom prst="roundRect">
              <a:avLst>
                <a:gd name="adj" fmla="val 29412"/>
              </a:avLst>
            </a:prstGeom>
            <a:solidFill>
              <a:srgbClr val="73FCD6"/>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42" name="Shape 242"/>
            <p:cNvSpPr/>
            <p:nvPr/>
          </p:nvSpPr>
          <p:spPr>
            <a:xfrm>
              <a:off x="18770600" y="88900"/>
              <a:ext cx="3492500" cy="3467100"/>
            </a:xfrm>
            <a:prstGeom prst="ellipse">
              <a:avLst/>
            </a:prstGeom>
            <a:solidFill>
              <a:srgbClr val="FF7E79"/>
            </a:solidFill>
            <a:ln w="12700" cap="flat">
              <a:noFill/>
              <a:miter lim="400000"/>
            </a:ln>
            <a:effectLst>
              <a:reflection stA="50000" endPos="40000" dir="5400000" sy="-100000" algn="bl" rotWithShape="0"/>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43" name="Shape 243"/>
            <p:cNvSpPr/>
            <p:nvPr/>
          </p:nvSpPr>
          <p:spPr>
            <a:xfrm>
              <a:off x="0" y="2260600"/>
              <a:ext cx="21094700" cy="1003300"/>
            </a:xfrm>
            <a:prstGeom prst="roundRect">
              <a:avLst>
                <a:gd name="adj" fmla="val 18987"/>
              </a:avLst>
            </a:prstGeom>
            <a:solidFill>
              <a:srgbClr val="DAFB6A"/>
            </a:solidFill>
            <a:ln w="12700" cap="flat">
              <a:noFill/>
              <a:miter lim="400000"/>
            </a:ln>
            <a:effectLst/>
          </p:spPr>
          <p:txBody>
            <a:bodyPr wrap="square" lIns="50800" tIns="50800" rIns="50800" bIns="50800" numCol="1" anchor="ctr">
              <a:noAutofit/>
            </a:bodyP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grpSp>
      <p:sp>
        <p:nvSpPr>
          <p:cNvPr id="245" name="Shape 245"/>
          <p:cNvSpPr/>
          <p:nvPr/>
        </p:nvSpPr>
        <p:spPr>
          <a:xfrm>
            <a:off x="406400" y="469172"/>
            <a:ext cx="20523202" cy="10809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00100">
              <a:defRPr sz="6500">
                <a:latin typeface="+mn-lt"/>
                <a:ea typeface="+mn-ea"/>
                <a:cs typeface="+mn-cs"/>
                <a:sym typeface="Helvetica Neue Light"/>
              </a:defRPr>
            </a:lvl1pPr>
          </a:lstStyle>
          <a:p>
            <a:r>
              <a:t>Time schedule for fundamental studies &amp; design works </a:t>
            </a:r>
          </a:p>
        </p:txBody>
      </p:sp>
      <p:sp>
        <p:nvSpPr>
          <p:cNvPr id="246" name="Shape 246"/>
          <p:cNvSpPr/>
          <p:nvPr/>
        </p:nvSpPr>
        <p:spPr>
          <a:xfrm>
            <a:off x="448536" y="2205243"/>
            <a:ext cx="20972890" cy="63658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184150">
              <a:defRPr sz="3700" b="1">
                <a:latin typeface="Helvetica Neue"/>
                <a:ea typeface="Helvetica Neue"/>
                <a:cs typeface="Helvetica Neue"/>
                <a:sym typeface="Helvetica Neue"/>
              </a:defRPr>
            </a:pPr>
            <a:r>
              <a:rPr dirty="0"/>
              <a:t>2018-2019</a:t>
            </a:r>
          </a:p>
          <a:p>
            <a:pPr marR="184150">
              <a:defRPr sz="3700">
                <a:latin typeface="Helvetica Neue"/>
                <a:ea typeface="Helvetica Neue"/>
                <a:cs typeface="Helvetica Neue"/>
                <a:sym typeface="Helvetica Neue"/>
              </a:defRPr>
            </a:pPr>
            <a:r>
              <a:rPr dirty="0"/>
              <a:t>・Fundamental studies of Kaleidoscopic fields by FOCUS/STELLOPT, etc.</a:t>
            </a:r>
            <a:r>
              <a:rPr dirty="0">
                <a:solidFill>
                  <a:srgbClr val="FF2600"/>
                </a:solidFill>
              </a:rPr>
              <a:t> </a:t>
            </a:r>
          </a:p>
          <a:p>
            <a:pPr marR="184150">
              <a:defRPr sz="3700">
                <a:latin typeface="Helvetica Neue"/>
                <a:ea typeface="Helvetica Neue"/>
                <a:cs typeface="Helvetica Neue"/>
                <a:sym typeface="Helvetica Neue"/>
              </a:defRPr>
            </a:pPr>
            <a:r>
              <a:rPr dirty="0"/>
              <a:t>・MHD stability, core transport (neo&amp;turb.), enegertic particle for ICD.</a:t>
            </a:r>
          </a:p>
          <a:p>
            <a:pPr marR="184150">
              <a:defRPr sz="3700">
                <a:latin typeface="Helvetica Neue"/>
                <a:ea typeface="Helvetica Neue"/>
                <a:cs typeface="Helvetica Neue"/>
                <a:sym typeface="Helvetica Neue"/>
              </a:defRPr>
            </a:pPr>
            <a:r>
              <a:rPr dirty="0"/>
              <a:t>・Edge physics and Divertor analysis for ICD, including new physics design of divertor. </a:t>
            </a:r>
            <a:endParaRPr dirty="0">
              <a:solidFill>
                <a:srgbClr val="FF2600"/>
              </a:solidFill>
            </a:endParaRPr>
          </a:p>
          <a:p>
            <a:pPr marR="184150">
              <a:defRPr sz="3700">
                <a:latin typeface="Helvetica Neue"/>
                <a:ea typeface="Helvetica Neue"/>
                <a:cs typeface="Helvetica Neue"/>
                <a:sym typeface="Helvetica Neue"/>
              </a:defRPr>
            </a:pPr>
            <a:r>
              <a:rPr dirty="0"/>
              <a:t>・Engineering design of Modular Coils and Vacuum Vessels.    </a:t>
            </a:r>
          </a:p>
          <a:p>
            <a:pPr marR="184150">
              <a:defRPr sz="3700">
                <a:latin typeface="Helvetica Neue"/>
                <a:ea typeface="Helvetica Neue"/>
                <a:cs typeface="Helvetica Neue"/>
                <a:sym typeface="Helvetica Neue"/>
              </a:defRPr>
            </a:pPr>
            <a:r>
              <a:rPr dirty="0"/>
              <a:t>・Heating, Power supply, fundamental &amp; advanced measurement systems. </a:t>
            </a:r>
            <a:endParaRPr lang="en-US" dirty="0" smtClean="0"/>
          </a:p>
          <a:p>
            <a:pPr marR="184150">
              <a:defRPr sz="3700">
                <a:latin typeface="Helvetica Neue"/>
                <a:ea typeface="Helvetica Neue"/>
                <a:cs typeface="Helvetica Neue"/>
                <a:sym typeface="Helvetica Neue"/>
              </a:defRPr>
            </a:pPr>
            <a:r>
              <a:rPr dirty="0">
                <a:solidFill>
                  <a:srgbClr val="0433FF"/>
                </a:solidFill>
              </a:rPr>
              <a:t/>
            </a:r>
            <a:br>
              <a:rPr dirty="0">
                <a:solidFill>
                  <a:srgbClr val="0433FF"/>
                </a:solidFill>
              </a:rPr>
            </a:br>
            <a:r>
              <a:rPr b="1" dirty="0"/>
              <a:t>2019 -</a:t>
            </a:r>
          </a:p>
          <a:p>
            <a:pPr marR="184150">
              <a:defRPr sz="3700">
                <a:latin typeface="Helvetica Neue"/>
                <a:ea typeface="Helvetica Neue"/>
                <a:cs typeface="Helvetica Neue"/>
                <a:sym typeface="Helvetica Neue"/>
              </a:defRPr>
            </a:pPr>
            <a:r>
              <a:rPr dirty="0"/>
              <a:t>・Detailed design by using Optimizer.  </a:t>
            </a:r>
          </a:p>
          <a:p>
            <a:pPr marR="184150">
              <a:defRPr sz="3700">
                <a:latin typeface="Helvetica Neue"/>
                <a:ea typeface="Helvetica Neue"/>
                <a:cs typeface="Helvetica Neue"/>
                <a:sym typeface="Helvetica Neue"/>
              </a:defRPr>
            </a:pPr>
            <a:r>
              <a:rPr dirty="0"/>
              <a:t>・Experimental verification of Kaleidoscopic field coils.  </a:t>
            </a:r>
          </a:p>
          <a:p>
            <a:pPr marR="184150">
              <a:defRPr sz="3700">
                <a:latin typeface="Helvetica Neue"/>
                <a:ea typeface="Helvetica Neue"/>
                <a:cs typeface="Helvetica Neue"/>
                <a:sym typeface="Helvetica Neue"/>
              </a:defRPr>
            </a:pPr>
            <a:r>
              <a:rPr dirty="0"/>
              <a:t>・Engineering design, etc.</a:t>
            </a:r>
          </a:p>
        </p:txBody>
      </p:sp>
      <p:graphicFrame>
        <p:nvGraphicFramePr>
          <p:cNvPr id="247" name="Table 247"/>
          <p:cNvGraphicFramePr/>
          <p:nvPr>
            <p:extLst>
              <p:ext uri="{D42A27DB-BD31-4B8C-83A1-F6EECF244321}">
                <p14:modId xmlns:p14="http://schemas.microsoft.com/office/powerpoint/2010/main" val="2131610727"/>
              </p:ext>
            </p:extLst>
          </p:nvPr>
        </p:nvGraphicFramePr>
        <p:xfrm>
          <a:off x="1170639" y="9210309"/>
          <a:ext cx="18689913" cy="3760809"/>
        </p:xfrm>
        <a:graphic>
          <a:graphicData uri="http://schemas.openxmlformats.org/drawingml/2006/table">
            <a:tbl>
              <a:tblPr>
                <a:tableStyleId>{C7B018BB-80A7-4F77-B60F-C8B233D01FF8}</a:tableStyleId>
              </a:tblPr>
              <a:tblGrid>
                <a:gridCol w="1699083"/>
                <a:gridCol w="1699083"/>
                <a:gridCol w="1699083"/>
                <a:gridCol w="1699083"/>
                <a:gridCol w="1699083"/>
                <a:gridCol w="1699083"/>
                <a:gridCol w="1699083"/>
                <a:gridCol w="1699083"/>
                <a:gridCol w="1699083"/>
                <a:gridCol w="1699083"/>
                <a:gridCol w="1699083"/>
              </a:tblGrid>
              <a:tr h="802981">
                <a:tc>
                  <a:txBody>
                    <a:bodyPr/>
                    <a:lstStyle/>
                    <a:p>
                      <a:pPr defTabSz="914400">
                        <a:defRPr sz="3600">
                          <a:sym typeface="ヒラギノ角ゴ ProN W3"/>
                        </a:defRPr>
                      </a:pPr>
                      <a:endParaRPr/>
                    </a:p>
                  </a:txBody>
                  <a:tcPr marL="50800" marR="50800" marT="50800" marB="50800" anchor="ctr" horzOverflow="overflow">
                    <a:lnL w="12700">
                      <a:solidFill>
                        <a:srgbClr val="606060"/>
                      </a:solidFill>
                      <a:miter lim="400000"/>
                    </a:lnL>
                    <a:lnT w="12700">
                      <a:solidFill>
                        <a:srgbClr val="606060"/>
                      </a:solidFill>
                      <a:miter lim="400000"/>
                    </a:lnT>
                  </a:tcPr>
                </a:tc>
                <a:tc>
                  <a:txBody>
                    <a:bodyPr/>
                    <a:lstStyle/>
                    <a:p>
                      <a:pPr defTabSz="914400">
                        <a:defRPr sz="1800"/>
                      </a:pPr>
                      <a:r>
                        <a:rPr sz="3600">
                          <a:sym typeface="ヒラギノ角ゴ ProN W3"/>
                        </a:rPr>
                        <a:t>2017</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2018</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2019</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2020</a:t>
                      </a:r>
                    </a:p>
                  </a:txBody>
                  <a:tcPr marL="50800" marR="50800" marT="50800" marB="50800" anchor="ctr" horzOverflow="overflow">
                    <a:lnT w="12700">
                      <a:solidFill>
                        <a:srgbClr val="606060"/>
                      </a:solidFill>
                      <a:miter lim="400000"/>
                    </a:lnT>
                    <a:solidFill>
                      <a:srgbClr val="00FDFF"/>
                    </a:solidFill>
                  </a:tcPr>
                </a:tc>
                <a:tc>
                  <a:txBody>
                    <a:bodyPr/>
                    <a:lstStyle/>
                    <a:p>
                      <a:pPr defTabSz="914400">
                        <a:defRPr sz="1800"/>
                      </a:pPr>
                      <a:r>
                        <a:rPr sz="3600">
                          <a:sym typeface="ヒラギノ角ゴ ProN W3"/>
                        </a:rPr>
                        <a:t>2021</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2022</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2023</a:t>
                      </a:r>
                    </a:p>
                  </a:txBody>
                  <a:tcPr marL="50800" marR="50800" marT="50800" marB="50800" anchor="ctr" horzOverflow="overflow">
                    <a:lnT w="12700">
                      <a:solidFill>
                        <a:srgbClr val="606060"/>
                      </a:solidFill>
                      <a:miter lim="400000"/>
                    </a:lnT>
                    <a:solidFill>
                      <a:srgbClr val="00FDFF"/>
                    </a:solidFill>
                  </a:tcPr>
                </a:tc>
                <a:tc>
                  <a:txBody>
                    <a:bodyPr/>
                    <a:lstStyle/>
                    <a:p>
                      <a:pPr defTabSz="914400">
                        <a:defRPr sz="1800"/>
                      </a:pPr>
                      <a:r>
                        <a:rPr sz="3600">
                          <a:sym typeface="ヒラギノ角ゴ ProN W3"/>
                        </a:rPr>
                        <a:t>2024</a:t>
                      </a:r>
                    </a:p>
                  </a:txBody>
                  <a:tcPr marL="50800" marR="50800" marT="50800" marB="50800" anchor="ctr" horzOverflow="overflow">
                    <a:lnT w="12700">
                      <a:solidFill>
                        <a:srgbClr val="606060"/>
                      </a:solidFill>
                      <a:miter lim="400000"/>
                    </a:lnT>
                  </a:tcPr>
                </a:tc>
                <a:tc>
                  <a:txBody>
                    <a:bodyPr/>
                    <a:lstStyle/>
                    <a:p>
                      <a:pPr defTabSz="914400">
                        <a:defRPr sz="1800"/>
                      </a:pPr>
                      <a:r>
                        <a:rPr sz="3600">
                          <a:sym typeface="ヒラギノ角ゴ ProN W3"/>
                        </a:rPr>
                        <a:t>2025</a:t>
                      </a:r>
                    </a:p>
                  </a:txBody>
                  <a:tcPr marL="50800" marR="50800" marT="50800" marB="50800" anchor="ctr" horzOverflow="overflow">
                    <a:lnT w="12700">
                      <a:solidFill>
                        <a:srgbClr val="606060"/>
                      </a:solidFill>
                      <a:miter lim="400000"/>
                    </a:lnT>
                  </a:tcPr>
                </a:tc>
                <a:tc>
                  <a:txBody>
                    <a:bodyPr/>
                    <a:lstStyle/>
                    <a:p>
                      <a:pPr defTabSz="914400">
                        <a:defRPr sz="1800"/>
                      </a:pPr>
                      <a:r>
                        <a:rPr sz="3600" dirty="0">
                          <a:sym typeface="ヒラギノ角ゴ ProN W3"/>
                        </a:rPr>
                        <a:t>2026</a:t>
                      </a:r>
                    </a:p>
                  </a:txBody>
                  <a:tcPr marL="50800" marR="50800" marT="50800" marB="50800" anchor="ctr" horzOverflow="overflow">
                    <a:lnR w="12700">
                      <a:solidFill>
                        <a:srgbClr val="606060"/>
                      </a:solidFill>
                      <a:miter lim="400000"/>
                    </a:lnR>
                    <a:lnT w="12700">
                      <a:solidFill>
                        <a:srgbClr val="606060"/>
                      </a:solidFill>
                      <a:miter lim="400000"/>
                    </a:lnT>
                    <a:solidFill>
                      <a:srgbClr val="00FDFF"/>
                    </a:solidFill>
                  </a:tcPr>
                </a:tc>
              </a:tr>
              <a:tr h="802981">
                <a:tc>
                  <a:txBody>
                    <a:bodyPr/>
                    <a:lstStyle/>
                    <a:p>
                      <a:pPr defTabSz="914400">
                        <a:defRPr sz="1800"/>
                      </a:pPr>
                      <a:r>
                        <a:rPr sz="3600">
                          <a:sym typeface="ヒラギノ角ゴ ProN W3"/>
                        </a:rPr>
                        <a:t>NGS team</a:t>
                      </a:r>
                    </a:p>
                  </a:txBody>
                  <a:tcPr marL="50800" marR="50800" marT="50800" marB="50800" anchor="ctr" horzOverflow="overflow">
                    <a:lnL w="12700">
                      <a:solidFill>
                        <a:srgbClr val="606060"/>
                      </a:solidFill>
                      <a:miter lim="400000"/>
                    </a:lnL>
                  </a:tcPr>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lnR w="12700">
                      <a:solidFill>
                        <a:srgbClr val="606060"/>
                      </a:solidFill>
                      <a:miter lim="400000"/>
                    </a:lnR>
                  </a:tcPr>
                </a:tc>
              </a:tr>
              <a:tr h="1108708">
                <a:tc>
                  <a:txBody>
                    <a:bodyPr/>
                    <a:lstStyle/>
                    <a:p>
                      <a:pPr defTabSz="914400">
                        <a:defRPr sz="1800"/>
                      </a:pPr>
                      <a:r>
                        <a:rPr sz="3600">
                          <a:sym typeface="ヒラギノ角ゴ ProN W3"/>
                        </a:rPr>
                        <a:t>LHD</a:t>
                      </a:r>
                    </a:p>
                  </a:txBody>
                  <a:tcPr marL="50800" marR="50800" marT="50800" marB="50800" anchor="ctr" horzOverflow="overflow">
                    <a:lnL w="12700">
                      <a:solidFill>
                        <a:srgbClr val="606060"/>
                      </a:solidFill>
                      <a:miter lim="400000"/>
                    </a:lnL>
                  </a:tcPr>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tc>
                <a:tc>
                  <a:txBody>
                    <a:bodyPr/>
                    <a:lstStyle/>
                    <a:p>
                      <a:pPr defTabSz="914400">
                        <a:defRPr sz="3600">
                          <a:sym typeface="ヒラギノ角ゴ ProN W3"/>
                        </a:defRPr>
                      </a:pPr>
                      <a:endParaRPr/>
                    </a:p>
                  </a:txBody>
                  <a:tcPr marL="50800" marR="50800" marT="50800" marB="50800" anchor="ctr" horzOverflow="overflow">
                    <a:lnR w="12700">
                      <a:solidFill>
                        <a:srgbClr val="606060"/>
                      </a:solidFill>
                      <a:miter lim="400000"/>
                    </a:lnR>
                  </a:tcPr>
                </a:tc>
              </a:tr>
              <a:tr h="497254">
                <a:tc>
                  <a:txBody>
                    <a:bodyPr/>
                    <a:lstStyle/>
                    <a:p>
                      <a:pPr defTabSz="914400">
                        <a:defRPr sz="3600">
                          <a:sym typeface="ヒラギノ角ゴ ProN W3"/>
                        </a:defRPr>
                      </a:pPr>
                      <a:endParaRPr/>
                    </a:p>
                  </a:txBody>
                  <a:tcPr marL="50800" marR="50800" marT="50800" marB="50800" anchor="ctr" horzOverflow="overflow">
                    <a:lnL w="12700">
                      <a:solidFill>
                        <a:srgbClr val="606060"/>
                      </a:solidFill>
                      <a:miter lim="400000"/>
                    </a:lnL>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a:p>
                  </a:txBody>
                  <a:tcPr marL="50800" marR="50800" marT="50800" marB="50800" anchor="ctr" horzOverflow="overflow">
                    <a:lnB w="12700">
                      <a:solidFill>
                        <a:srgbClr val="606060"/>
                      </a:solidFill>
                      <a:miter lim="400000"/>
                    </a:lnB>
                  </a:tcPr>
                </a:tc>
                <a:tc>
                  <a:txBody>
                    <a:bodyPr/>
                    <a:lstStyle/>
                    <a:p>
                      <a:pPr defTabSz="914400">
                        <a:defRPr sz="3600">
                          <a:sym typeface="ヒラギノ角ゴ ProN W3"/>
                        </a:defRPr>
                      </a:pPr>
                      <a:endParaRPr dirty="0"/>
                    </a:p>
                  </a:txBody>
                  <a:tcPr marL="50800" marR="50800" marT="50800" marB="50800" anchor="ctr" horzOverflow="overflow">
                    <a:lnR w="12700">
                      <a:solidFill>
                        <a:srgbClr val="606060"/>
                      </a:solidFill>
                      <a:miter lim="400000"/>
                    </a:lnR>
                    <a:lnB w="12700">
                      <a:solidFill>
                        <a:srgbClr val="606060"/>
                      </a:solidFill>
                      <a:miter lim="400000"/>
                    </a:lnB>
                  </a:tcPr>
                </a:tc>
              </a:tr>
            </a:tbl>
          </a:graphicData>
        </a:graphic>
      </p:graphicFrame>
      <p:sp>
        <p:nvSpPr>
          <p:cNvPr id="248" name="Shape 248"/>
          <p:cNvSpPr/>
          <p:nvPr/>
        </p:nvSpPr>
        <p:spPr>
          <a:xfrm>
            <a:off x="4804808" y="10435272"/>
            <a:ext cx="3699676" cy="1"/>
          </a:xfrm>
          <a:prstGeom prst="line">
            <a:avLst/>
          </a:prstGeom>
          <a:ln w="101600">
            <a:solidFill>
              <a:srgbClr val="FF2600"/>
            </a:solidFill>
            <a:miter lim="400000"/>
            <a:tailEnd type="triangle"/>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49" name="Shape 249"/>
          <p:cNvSpPr/>
          <p:nvPr/>
        </p:nvSpPr>
        <p:spPr>
          <a:xfrm>
            <a:off x="8538609" y="10435272"/>
            <a:ext cx="5016030" cy="1"/>
          </a:xfrm>
          <a:prstGeom prst="line">
            <a:avLst/>
          </a:prstGeom>
          <a:ln w="101600">
            <a:solidFill>
              <a:srgbClr val="FF9300"/>
            </a:solidFill>
            <a:miter lim="400000"/>
            <a:tailEnd type="triangle"/>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50" name="Shape 250"/>
          <p:cNvSpPr/>
          <p:nvPr/>
        </p:nvSpPr>
        <p:spPr>
          <a:xfrm>
            <a:off x="2948339" y="11479767"/>
            <a:ext cx="10531030" cy="1"/>
          </a:xfrm>
          <a:prstGeom prst="line">
            <a:avLst/>
          </a:prstGeom>
          <a:ln w="101600">
            <a:solidFill>
              <a:srgbClr val="0433FF"/>
            </a:solidFill>
            <a:miter lim="400000"/>
            <a:tailEnd type="triangle" len="sm"/>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51" name="Shape 251"/>
          <p:cNvSpPr/>
          <p:nvPr/>
        </p:nvSpPr>
        <p:spPr>
          <a:xfrm>
            <a:off x="2948339" y="12126100"/>
            <a:ext cx="15287826" cy="0"/>
          </a:xfrm>
          <a:prstGeom prst="line">
            <a:avLst/>
          </a:prstGeom>
          <a:ln w="101600">
            <a:solidFill>
              <a:srgbClr val="000000"/>
            </a:solidFill>
            <a:miter lim="400000"/>
            <a:tailEnd type="triangle" len="sm"/>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52" name="Shape 252"/>
          <p:cNvSpPr/>
          <p:nvPr/>
        </p:nvSpPr>
        <p:spPr>
          <a:xfrm>
            <a:off x="14253609" y="10435272"/>
            <a:ext cx="4614383" cy="1"/>
          </a:xfrm>
          <a:prstGeom prst="line">
            <a:avLst/>
          </a:prstGeom>
          <a:ln w="101600">
            <a:solidFill>
              <a:srgbClr val="FF40FF"/>
            </a:solidFill>
            <a:prstDash val="sysDot"/>
            <a:miter lim="400000"/>
            <a:tailEnd type="triangle"/>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53" name="Shape 253"/>
          <p:cNvSpPr/>
          <p:nvPr/>
        </p:nvSpPr>
        <p:spPr>
          <a:xfrm>
            <a:off x="5851310" y="11428966"/>
            <a:ext cx="3201671" cy="5975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solidFill>
                  <a:srgbClr val="0433FF"/>
                </a:solidFill>
                <a:latin typeface="Helvetica Neue"/>
                <a:ea typeface="Helvetica Neue"/>
                <a:cs typeface="Helvetica Neue"/>
                <a:sym typeface="Helvetica Neue"/>
              </a:defRPr>
            </a:lvl1pPr>
          </a:lstStyle>
          <a:p>
            <a:r>
              <a:rPr dirty="0"/>
              <a:t>Current Budget </a:t>
            </a:r>
          </a:p>
        </p:txBody>
      </p:sp>
      <p:sp>
        <p:nvSpPr>
          <p:cNvPr id="254" name="Shape 254"/>
          <p:cNvSpPr/>
          <p:nvPr/>
        </p:nvSpPr>
        <p:spPr>
          <a:xfrm>
            <a:off x="14442496" y="11408612"/>
            <a:ext cx="3793669" cy="5975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latin typeface="Helvetica Neue"/>
                <a:ea typeface="Helvetica Neue"/>
                <a:cs typeface="Helvetica Neue"/>
                <a:sym typeface="Helvetica Neue"/>
              </a:defRPr>
            </a:lvl1pPr>
          </a:lstStyle>
          <a:p>
            <a:r>
              <a:rPr dirty="0"/>
              <a:t>LHD-DD Exp. plan </a:t>
            </a:r>
          </a:p>
        </p:txBody>
      </p:sp>
      <p:sp>
        <p:nvSpPr>
          <p:cNvPr id="255" name="Shape 255"/>
          <p:cNvSpPr/>
          <p:nvPr/>
        </p:nvSpPr>
        <p:spPr>
          <a:xfrm>
            <a:off x="15044739" y="10510098"/>
            <a:ext cx="5633136" cy="5975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solidFill>
                  <a:srgbClr val="FF40FF"/>
                </a:solidFill>
                <a:latin typeface="Helvetica Neue"/>
                <a:ea typeface="Helvetica Neue"/>
                <a:cs typeface="Helvetica Neue"/>
                <a:sym typeface="Helvetica Neue"/>
              </a:defRPr>
            </a:lvl1pPr>
          </a:lstStyle>
          <a:p>
            <a:r>
              <a:t>Eng. design &amp; Construction?</a:t>
            </a:r>
          </a:p>
        </p:txBody>
      </p:sp>
      <p:sp>
        <p:nvSpPr>
          <p:cNvPr id="256" name="Shape 256"/>
          <p:cNvSpPr/>
          <p:nvPr/>
        </p:nvSpPr>
        <p:spPr>
          <a:xfrm>
            <a:off x="8821739" y="10510098"/>
            <a:ext cx="3977615" cy="5975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solidFill>
                  <a:srgbClr val="FF9300"/>
                </a:solidFill>
                <a:latin typeface="Helvetica Neue"/>
                <a:ea typeface="Helvetica Neue"/>
                <a:cs typeface="Helvetica Neue"/>
                <a:sym typeface="Helvetica Neue"/>
              </a:defRPr>
            </a:lvl1pPr>
          </a:lstStyle>
          <a:p>
            <a:r>
              <a:t>Phys. &amp; Eng. design</a:t>
            </a:r>
          </a:p>
        </p:txBody>
      </p:sp>
      <p:sp>
        <p:nvSpPr>
          <p:cNvPr id="257" name="Shape 257"/>
          <p:cNvSpPr/>
          <p:nvPr/>
        </p:nvSpPr>
        <p:spPr>
          <a:xfrm>
            <a:off x="2852739" y="10471998"/>
            <a:ext cx="4146017" cy="5975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solidFill>
                  <a:srgbClr val="FF2600"/>
                </a:solidFill>
                <a:latin typeface="Helvetica Neue"/>
                <a:ea typeface="Helvetica Neue"/>
                <a:cs typeface="Helvetica Neue"/>
                <a:sym typeface="Helvetica Neue"/>
              </a:defRPr>
            </a:lvl1pPr>
          </a:lstStyle>
          <a:p>
            <a:r>
              <a:rPr dirty="0"/>
              <a:t>Fundamental studies</a:t>
            </a:r>
          </a:p>
        </p:txBody>
      </p:sp>
      <p:sp>
        <p:nvSpPr>
          <p:cNvPr id="258" name="Shape 258"/>
          <p:cNvSpPr/>
          <p:nvPr/>
        </p:nvSpPr>
        <p:spPr>
          <a:xfrm>
            <a:off x="10570609" y="12632037"/>
            <a:ext cx="3201670" cy="1"/>
          </a:xfrm>
          <a:prstGeom prst="line">
            <a:avLst/>
          </a:prstGeom>
          <a:ln w="101600">
            <a:solidFill>
              <a:srgbClr val="942192"/>
            </a:solidFill>
            <a:prstDash val="sysDot"/>
            <a:miter lim="400000"/>
            <a:tailEnd type="triangle"/>
          </a:ln>
        </p:spPr>
        <p:txBody>
          <a:bodyPr lIns="50800" tIns="50800" rIns="50800" bIns="50800" anchor="ctr"/>
          <a:lstStyle/>
          <a:p>
            <a:pPr algn="ctr" defTabSz="584200">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a:p>
        </p:txBody>
      </p:sp>
      <p:sp>
        <p:nvSpPr>
          <p:cNvPr id="259" name="Shape 259"/>
          <p:cNvSpPr/>
          <p:nvPr/>
        </p:nvSpPr>
        <p:spPr>
          <a:xfrm>
            <a:off x="13807496" y="12341552"/>
            <a:ext cx="5616297" cy="5975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3400">
                <a:solidFill>
                  <a:srgbClr val="942192"/>
                </a:solidFill>
                <a:latin typeface="Helvetica Neue"/>
                <a:ea typeface="Helvetica Neue"/>
                <a:cs typeface="Helvetica Neue"/>
                <a:sym typeface="Helvetica Neue"/>
              </a:defRPr>
            </a:lvl1pPr>
          </a:lstStyle>
          <a:p>
            <a:r>
              <a:t>CFQS(QA-device) operation </a:t>
            </a:r>
          </a:p>
        </p:txBody>
      </p:sp>
      <p:sp>
        <p:nvSpPr>
          <p:cNvPr id="260" name="Shape 260"/>
          <p:cNvSpPr/>
          <p:nvPr/>
        </p:nvSpPr>
        <p:spPr>
          <a:xfrm>
            <a:off x="7858673" y="8655364"/>
            <a:ext cx="1943329"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2700">
                <a:latin typeface="Helvetica Neue"/>
                <a:ea typeface="Helvetica Neue"/>
                <a:cs typeface="Helvetica Neue"/>
                <a:sym typeface="Helvetica Neue"/>
              </a:defRPr>
            </a:lvl1pPr>
          </a:lstStyle>
          <a:p>
            <a:r>
              <a:t>Master Plan</a:t>
            </a:r>
          </a:p>
        </p:txBody>
      </p:sp>
      <p:sp>
        <p:nvSpPr>
          <p:cNvPr id="261" name="Shape 261"/>
          <p:cNvSpPr/>
          <p:nvPr/>
        </p:nvSpPr>
        <p:spPr>
          <a:xfrm>
            <a:off x="12938673" y="8655364"/>
            <a:ext cx="1943329"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2700">
                <a:latin typeface="Helvetica Neue"/>
                <a:ea typeface="Helvetica Neue"/>
                <a:cs typeface="Helvetica Neue"/>
                <a:sym typeface="Helvetica Neue"/>
              </a:defRPr>
            </a:lvl1pPr>
          </a:lstStyle>
          <a:p>
            <a:r>
              <a:t>Master Plan</a:t>
            </a:r>
          </a:p>
        </p:txBody>
      </p:sp>
      <p:sp>
        <p:nvSpPr>
          <p:cNvPr id="262" name="Shape 262"/>
          <p:cNvSpPr/>
          <p:nvPr/>
        </p:nvSpPr>
        <p:spPr>
          <a:xfrm>
            <a:off x="18044073" y="8655364"/>
            <a:ext cx="1943330"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184150">
              <a:defRPr sz="2700">
                <a:latin typeface="Helvetica Neue"/>
                <a:ea typeface="Helvetica Neue"/>
                <a:cs typeface="Helvetica Neue"/>
                <a:sym typeface="Helvetica Neue"/>
              </a:defRPr>
            </a:lvl1pPr>
          </a:lstStyle>
          <a:p>
            <a:r>
              <a:t>Master Plan</a:t>
            </a:r>
          </a:p>
        </p:txBody>
      </p:sp>
      <p:sp>
        <p:nvSpPr>
          <p:cNvPr id="263" name="Shape 263"/>
          <p:cNvSpPr/>
          <p:nvPr/>
        </p:nvSpPr>
        <p:spPr>
          <a:xfrm>
            <a:off x="12257902" y="6186750"/>
            <a:ext cx="8830084" cy="1903702"/>
          </a:xfrm>
          <a:prstGeom prst="rect">
            <a:avLst/>
          </a:prstGeom>
          <a:ln w="63500">
            <a:solidFill>
              <a:srgbClr val="FF2600"/>
            </a:solidFill>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lvl1pPr marR="184150">
              <a:defRPr sz="3800" b="1">
                <a:latin typeface="Helvetica Neue"/>
                <a:ea typeface="Helvetica Neue"/>
                <a:cs typeface="Helvetica Neue"/>
                <a:sym typeface="Helvetica Neue"/>
              </a:defRPr>
            </a:lvl1pPr>
          </a:lstStyle>
          <a:p>
            <a:r>
              <a:t>Int’l Stellarator Collaboration among NIFS, UWM, IPP, PPPL, etc becomes critical, more than ever before.   </a:t>
            </a: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299</TotalTime>
  <Words>579</Words>
  <Application>Microsoft Macintosh PowerPoint</Application>
  <PresentationFormat>ユーザー設定</PresentationFormat>
  <Paragraphs>65</Paragraphs>
  <Slides>7</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Gill Sans</vt:lpstr>
      <vt:lpstr>Helvetica</vt:lpstr>
      <vt:lpstr>Helvetica Neue</vt:lpstr>
      <vt:lpstr>Helvetica Neue Light</vt:lpstr>
      <vt:lpstr>Lucida Grande</vt:lpstr>
      <vt:lpstr>ヒラギノ角ゴ ProN W3</vt:lpstr>
      <vt:lpstr>White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Moto</cp:lastModifiedBy>
  <cp:revision>10</cp:revision>
  <dcterms:modified xsi:type="dcterms:W3CDTF">2018-09-08T13:56:52Z</dcterms:modified>
</cp:coreProperties>
</file>