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7" r:id="rId4"/>
    <p:sldId id="264" r:id="rId5"/>
    <p:sldId id="268" r:id="rId6"/>
    <p:sldId id="266" r:id="rId7"/>
    <p:sldId id="269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62" autoAdjust="0"/>
    <p:restoredTop sz="94660"/>
  </p:normalViewPr>
  <p:slideViewPr>
    <p:cSldViewPr snapToGrid="0">
      <p:cViewPr>
        <p:scale>
          <a:sx n="108" d="100"/>
          <a:sy n="108" d="100"/>
        </p:scale>
        <p:origin x="83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5417E9-6964-4C48-B0D1-0517430BF0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80DDE2-3D90-9840-A69A-2893A48CC8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4E2A7DC-D7FD-3248-B079-E9D0B77E8A9B}" type="datetimeFigureOut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4D5912-A273-3744-88D8-13C157D7BB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57C94-021F-994B-A343-33C0F8A0B6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67DA93-0DD1-ED43-B895-D509DEA8C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59BB10-6278-E640-98C2-6FB0873A40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79B84E-7954-0243-AA57-55FE8D3EC17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D31E7CA-F94B-884D-AD8F-4FD8921539CE}" type="datetimeFigureOut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B88437C-7002-264C-A9B6-8DF3672101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72B0B35-B3EA-2F4F-AEEF-B15091044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C1B12-528A-A245-A466-BEF6C393BC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0FF4C-7509-AD46-BF43-6B1AF6060D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FB7290-2391-9242-A532-A4186EFE8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64AEF2-BF9C-5B48-963F-DFB52D34F3D1}"/>
              </a:ext>
            </a:extLst>
          </p:cNvPr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EBA91E-D341-3E42-98CF-A9BDCE99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7A04B-9029-D14E-9A78-EE289044F94F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F16E23-AC16-524A-BA86-BFF92D33C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0AC757-28CE-8744-9FDF-1A6EA8A0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D4BE0-32E5-B748-9C4C-8F33661B0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10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8C61E-9769-2E47-97AA-391BA2A4B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2FBF5-EB03-8A4B-AEDC-1A5937D46A7A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72D3D-0133-EE44-A8E1-D4E705BEF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B7F81-62A1-EC41-883D-1810D016C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BFCB6-19F7-E94B-B015-978019C7B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68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2FC3DE-323D-A74D-BBBA-4906A1215A64}"/>
              </a:ext>
            </a:extLst>
          </p:cNvPr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E4167A-36F6-6844-B085-44CB068E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915B2-C50C-5F48-BFA7-1C6D6F4730EB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25FEF9-3A91-D04F-8709-1754ED546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A21532-1F50-2F41-A94C-A10836E4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B3E3E-3EEC-444A-B190-7EA9ED9D3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74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CC3AF2-49EB-7142-8609-A5DAEB8CE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B0333-EC98-DC44-BAE6-A4C0C0B3BBC1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CADD9E-52AA-CB4E-A07A-9771E188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3C0BEA-45F9-644F-A873-CCE603B3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8585E-807B-C441-AEA3-9A84C3799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C04CE6-514B-6844-802B-5A398CB1A985}"/>
              </a:ext>
            </a:extLst>
          </p:cNvPr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D6641FE-07C0-6447-9650-BA0B5B45E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FB5E7-8AA7-6F4C-9866-2DFE7314BCE7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E318660A-4B7F-9B45-A05B-7DBA6347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7AA90F98-57A5-AD42-ADF0-419F1B94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B9CFB-6867-CA45-95F2-D69978543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8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36DC89B-88C0-D84D-B83F-2E4C0A294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AB4C7-14A2-764D-A843-B19ABCC1FEEF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DD90BA-C805-8143-B88C-03E5030B6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BAEBE2-28C0-A844-84E6-F94BF7DC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0587E-85FB-D24A-90E1-D26673FDB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15DC6BE-3982-074D-958D-5F63CC1C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58F31-D2B7-A242-9CBA-5F487CC0FE07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6D06F66-B3B2-054C-9015-99C67C95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CD9F1C-C5DD-E44A-BB8D-7D55875D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D7202-99BC-3349-AFA8-52AF3CD30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5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36EF79-C17F-5E4A-903D-F3ED0C7DBC4C}"/>
              </a:ext>
            </a:extLst>
          </p:cNvPr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B3E9307-3919-C449-98F2-54F3400D4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A1C93-3BB2-5C40-8463-1D4251B7B8CC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E70FEA7-3289-9F49-B7C0-DEFB3F46C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D28B6F2-1502-FC44-A889-BE036CA4F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021E7-6EA0-314E-AE33-A4AC326C9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0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5F6EED-630B-9847-856B-BC66B72D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61F2D-B902-F64D-B5E6-FEA6F09B25DC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C237B1-0953-6E4E-B88B-1024A8CC8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3E7F9A-088A-4B4A-B69D-8D4BCF76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34184-2BB0-D24A-A9B2-44380630B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06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2A412-2396-6341-919E-54AE2581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EE31A-E676-9640-8519-457E83B0E022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B35F-AA66-1D4B-A819-C46B52EF3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70E6B-750E-EE46-BB8D-BE72010D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ACCE3-7C98-7B41-8E91-FE565659C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2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CC439-038D-7747-9656-286B89C6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C39BF-2435-5746-8E54-6CC4300E75A7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B90D9-0E35-9A40-9708-DC710262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098E3-0EFB-C445-9F27-362F6CB7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EC69C-A419-3F46-9340-118336289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1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6E40954-EF9A-F446-AA61-52E04AE2DE6C}"/>
              </a:ext>
            </a:extLst>
          </p:cNvPr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950C3F-FF45-334B-9D2A-43F2ED0E0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BBF97780-3DD4-B345-ADB4-44205387CE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7830E1-FF9E-3643-929D-41633E25971C}"/>
              </a:ext>
            </a:extLst>
          </p:cNvPr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BA118-74BB-9240-83B8-2C771C7E0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F3B1D25-2713-6049-99EC-69172B0E175E}" type="datetime1">
              <a:rPr lang="en-US"/>
              <a:pPr>
                <a:defRPr/>
              </a:pPr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47B92-A23F-6D4E-AA63-107F2C72B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CC5EE-33C8-8146-9BAE-3C2A6184D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593B775-AD6E-6E47-BB07-7848E7B96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0" r:id="rId2"/>
    <p:sldLayoutId id="2147484218" r:id="rId3"/>
    <p:sldLayoutId id="2147484211" r:id="rId4"/>
    <p:sldLayoutId id="2147484219" r:id="rId5"/>
    <p:sldLayoutId id="2147484212" r:id="rId6"/>
    <p:sldLayoutId id="2147484213" r:id="rId7"/>
    <p:sldLayoutId id="2147484220" r:id="rId8"/>
    <p:sldLayoutId id="2147484214" r:id="rId9"/>
    <p:sldLayoutId id="2147484215" r:id="rId10"/>
    <p:sldLayoutId id="214748421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90BFC9CE-F570-8E43-9EC3-33BB64FA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E8D571-610F-694E-B9FC-ADBCE3145603}" type="slidenum">
              <a:rPr lang="en-U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r>
              <a:rPr lang="en-US" altLang="en-US" dirty="0">
                <a:solidFill>
                  <a:srgbClr val="FFFFFF"/>
                </a:solidFill>
              </a:rPr>
              <a:t>/8</a:t>
            </a:r>
          </a:p>
        </p:txBody>
      </p:sp>
      <p:pic>
        <p:nvPicPr>
          <p:cNvPr id="15363" name="Picture 4">
            <a:extLst>
              <a:ext uri="{FF2B5EF4-FFF2-40B4-BE49-F238E27FC236}">
                <a16:creationId xmlns:a16="http://schemas.microsoft.com/office/drawing/2014/main" id="{420742CF-5EB6-7340-9368-7B6831C39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819" y="4253469"/>
            <a:ext cx="2087562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EB4A35A-E531-C54A-80BB-3AB8F9B43075}"/>
              </a:ext>
            </a:extLst>
          </p:cNvPr>
          <p:cNvSpPr txBox="1">
            <a:spLocks/>
          </p:cNvSpPr>
          <p:nvPr/>
        </p:nvSpPr>
        <p:spPr>
          <a:xfrm>
            <a:off x="185738" y="1347788"/>
            <a:ext cx="8467725" cy="1927225"/>
          </a:xfrm>
          <a:prstGeom prst="rect">
            <a:avLst/>
          </a:prstGeom>
        </p:spPr>
        <p:txBody>
          <a:bodyPr anchor="b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cap="none" dirty="0">
                <a:solidFill>
                  <a:schemeClr val="tx1"/>
                </a:solidFill>
                <a:latin typeface="+mn-lt"/>
              </a:rPr>
              <a:t>Aten Coils</a:t>
            </a:r>
          </a:p>
        </p:txBody>
      </p:sp>
      <p:sp>
        <p:nvSpPr>
          <p:cNvPr id="15365" name="TextBox 6">
            <a:extLst>
              <a:ext uri="{FF2B5EF4-FFF2-40B4-BE49-F238E27FC236}">
                <a16:creationId xmlns:a16="http://schemas.microsoft.com/office/drawing/2014/main" id="{BE375E44-CCBC-E74A-BE3F-B770D3A21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0"/>
            <a:ext cx="1321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11/30/2018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6DA1-978A-2E48-B435-5E97B1FC6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FOCUS Initialized with REGCOIL 22cm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780D8-4FB4-044E-AA5A-61088E7BE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CA4B2-250E-6F4E-8C18-273B3120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2</a:t>
            </a:fld>
            <a:r>
              <a:rPr lang="en-US" dirty="0"/>
              <a:t>/8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7F0BC0C-5D49-4C48-8950-FE1678F3C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333493"/>
              </p:ext>
            </p:extLst>
          </p:nvPr>
        </p:nvGraphicFramePr>
        <p:xfrm>
          <a:off x="457200" y="1604705"/>
          <a:ext cx="8229600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8335436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8447730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7325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Coil to Coil Separation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Coil to Boundary Separation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Radius of Curvature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1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11.9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19.0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8.0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9583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58CAD7E-B4CD-0847-B95C-D7B65D5740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21848" r="19865" b="25222"/>
          <a:stretch/>
        </p:blipFill>
        <p:spPr>
          <a:xfrm>
            <a:off x="762000" y="2869161"/>
            <a:ext cx="7620000" cy="369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5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E4A24-F508-B149-BB38-7582C45D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3</a:t>
            </a:fld>
            <a:r>
              <a:rPr lang="en-US" dirty="0"/>
              <a:t>/8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C838A0-FC4B-1B44-B4B7-BE7F0579B1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3" t="4409" r="6486" b="3877"/>
          <a:stretch/>
        </p:blipFill>
        <p:spPr>
          <a:xfrm>
            <a:off x="1" y="446517"/>
            <a:ext cx="5066270" cy="2769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7B8FD5-7B3B-6A42-B789-7E86FB997E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9" t="5471" r="18514" b="6004"/>
          <a:stretch/>
        </p:blipFill>
        <p:spPr>
          <a:xfrm>
            <a:off x="5041555" y="446516"/>
            <a:ext cx="4007504" cy="24943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25E4B2-C6DE-A748-9F28-E4C83668CA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1" t="5605" r="6623" b="6801"/>
          <a:stretch/>
        </p:blipFill>
        <p:spPr>
          <a:xfrm>
            <a:off x="0" y="3953487"/>
            <a:ext cx="4715979" cy="29045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69705D-A33F-194F-BD76-48578933A8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6043" r="6351" b="8169"/>
          <a:stretch/>
        </p:blipFill>
        <p:spPr>
          <a:xfrm>
            <a:off x="4596714" y="3953486"/>
            <a:ext cx="4534723" cy="290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61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6DA1-978A-2E48-B435-5E97B1FC6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FOCUS Initialized with REGCOIL 30cm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780D8-4FB4-044E-AA5A-61088E7BE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CA4B2-250E-6F4E-8C18-273B3120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4</a:t>
            </a:fld>
            <a:r>
              <a:rPr lang="en-US" dirty="0"/>
              <a:t>/8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7F0BC0C-5D49-4C48-8950-FE1678F3C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90468"/>
              </p:ext>
            </p:extLst>
          </p:nvPr>
        </p:nvGraphicFramePr>
        <p:xfrm>
          <a:off x="457200" y="1604705"/>
          <a:ext cx="8229600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8335436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8447730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7325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Coil to Coil Separation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Coil to Boundary Separation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Radius of Curvature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1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8.7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25.5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8.1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9583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D802F4D-565F-2540-AEAF-2A6C753A8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4" t="21928" r="21351" b="23257"/>
          <a:stretch/>
        </p:blipFill>
        <p:spPr>
          <a:xfrm>
            <a:off x="407991" y="2615625"/>
            <a:ext cx="8278809" cy="424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2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6D94D-D5FC-6342-AC92-95C0F1EE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5</a:t>
            </a:fld>
            <a:r>
              <a:rPr lang="en-US" dirty="0"/>
              <a:t>/8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D9FB8-FF84-8C4F-B933-C976BF0B2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8" t="6268" r="6756" b="9991"/>
          <a:stretch/>
        </p:blipFill>
        <p:spPr>
          <a:xfrm>
            <a:off x="4671445" y="4090086"/>
            <a:ext cx="4472555" cy="27250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FBBD5-8F89-894F-9BAC-AAF6B2F247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2" t="6269" r="6892" b="9194"/>
          <a:stretch/>
        </p:blipFill>
        <p:spPr>
          <a:xfrm>
            <a:off x="120848" y="4112099"/>
            <a:ext cx="4550597" cy="2745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C66E4B-865E-2549-B4A8-5828110595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t="5471" r="7568" b="3878"/>
          <a:stretch/>
        </p:blipFill>
        <p:spPr>
          <a:xfrm>
            <a:off x="0" y="401994"/>
            <a:ext cx="5288692" cy="2918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339AC2-9E7C-7548-AA58-F5BD6EA9F4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" t="5737" r="21081" b="4409"/>
          <a:stretch/>
        </p:blipFill>
        <p:spPr>
          <a:xfrm>
            <a:off x="5288692" y="401993"/>
            <a:ext cx="3691833" cy="24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3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6DA1-978A-2E48-B435-5E97B1FC6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FOCUS with Coil to Plasma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780D8-4FB4-044E-AA5A-61088E7BE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CA4B2-250E-6F4E-8C18-273B3120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6</a:t>
            </a:fld>
            <a:r>
              <a:rPr lang="en-US" dirty="0"/>
              <a:t>/8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7F0BC0C-5D49-4C48-8950-FE1678F3C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911537"/>
              </p:ext>
            </p:extLst>
          </p:nvPr>
        </p:nvGraphicFramePr>
        <p:xfrm>
          <a:off x="457200" y="1604705"/>
          <a:ext cx="8229600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8335436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8447730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7325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Coil to Coil Separation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Coil to Boundary Separation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Radius of Curvature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1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10.8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19.0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8.0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9583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1F031BD-7121-9347-8CB0-DB32BA89B7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9" t="21070" r="20405" b="25482"/>
          <a:stretch/>
        </p:blipFill>
        <p:spPr>
          <a:xfrm>
            <a:off x="457200" y="2615625"/>
            <a:ext cx="8443563" cy="424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5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35CEF-C72D-0845-B263-7395AFA13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7</a:t>
            </a:fld>
            <a:r>
              <a:rPr lang="en-US" dirty="0"/>
              <a:t>/8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6FC80-4FFC-004A-8D90-4ADD6E7D68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3" t="6761" r="7433" b="8890"/>
          <a:stretch/>
        </p:blipFill>
        <p:spPr>
          <a:xfrm>
            <a:off x="4501212" y="3966519"/>
            <a:ext cx="4642787" cy="2891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A27E1-1CF3-6346-B46D-62B8E0A35D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t="6269" r="7433" b="9725"/>
          <a:stretch/>
        </p:blipFill>
        <p:spPr>
          <a:xfrm>
            <a:off x="0" y="4114800"/>
            <a:ext cx="4505445" cy="274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92C225-5682-5A48-B46C-A686E89F6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t="5471" r="7703" b="3878"/>
          <a:stretch/>
        </p:blipFill>
        <p:spPr>
          <a:xfrm>
            <a:off x="0" y="446518"/>
            <a:ext cx="5640342" cy="31122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C95768-E3ED-5443-B24F-72C907D23B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t="5472" r="21892" b="5472"/>
          <a:stretch/>
        </p:blipFill>
        <p:spPr>
          <a:xfrm>
            <a:off x="5641029" y="446519"/>
            <a:ext cx="3365628" cy="219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29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5A23-41F5-4340-B90B-6BD8BD71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833E0-5D32-3A46-831E-69C592615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87097"/>
          </a:xfrm>
        </p:spPr>
        <p:txBody>
          <a:bodyPr/>
          <a:lstStyle/>
          <a:p>
            <a:r>
              <a:rPr lang="en-US" dirty="0"/>
              <a:t>Why is </a:t>
            </a:r>
            <a:r>
              <a:rPr lang="en-US"/>
              <a:t>it hard </a:t>
            </a:r>
            <a:r>
              <a:rPr lang="en-US" dirty="0"/>
              <a:t>to fit the boundary?</a:t>
            </a:r>
          </a:p>
          <a:p>
            <a:pPr lvl="1"/>
            <a:r>
              <a:rPr lang="en-US" dirty="0"/>
              <a:t>Sharp curvature </a:t>
            </a:r>
          </a:p>
          <a:p>
            <a:pPr lvl="1"/>
            <a:r>
              <a:rPr lang="en-US" dirty="0"/>
              <a:t>Concavity of the boundary?</a:t>
            </a:r>
          </a:p>
          <a:p>
            <a:pPr lvl="1"/>
            <a:r>
              <a:rPr lang="en-US" dirty="0"/>
              <a:t>Sharp curvature on the low field side</a:t>
            </a:r>
          </a:p>
          <a:p>
            <a:pPr lvl="1"/>
            <a:r>
              <a:rPr lang="en-US" dirty="0"/>
              <a:t>Aspect ratio leading to higher coil ripple on boundary?</a:t>
            </a:r>
          </a:p>
          <a:p>
            <a:r>
              <a:rPr lang="en-US" dirty="0"/>
              <a:t>Going forwards</a:t>
            </a:r>
          </a:p>
          <a:p>
            <a:pPr lvl="1"/>
            <a:r>
              <a:rPr lang="en-US" dirty="0"/>
              <a:t>Different number of coils</a:t>
            </a:r>
          </a:p>
          <a:p>
            <a:pPr lvl="1"/>
            <a:r>
              <a:rPr lang="en-US" dirty="0"/>
              <a:t>Further optimize with current tools</a:t>
            </a:r>
          </a:p>
          <a:p>
            <a:pPr lvl="1"/>
            <a:r>
              <a:rPr lang="en-US" dirty="0"/>
              <a:t>Different coil geometries, </a:t>
            </a:r>
            <a:r>
              <a:rPr lang="en-US" dirty="0" err="1"/>
              <a:t>helical+modular</a:t>
            </a:r>
            <a:endParaRPr lang="en-US" dirty="0"/>
          </a:p>
          <a:p>
            <a:pPr lvl="1"/>
            <a:r>
              <a:rPr lang="en-US" dirty="0"/>
              <a:t>Double winding surface optimization</a:t>
            </a:r>
          </a:p>
          <a:p>
            <a:pPr lvl="1"/>
            <a:r>
              <a:rPr lang="en-US" dirty="0"/>
              <a:t>Coil complexity optimization of the boundary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F4F89-7A5F-FA48-B09D-A740FD52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FCB6-19F7-E94B-B015-978019C7B37F}" type="slidenum">
              <a:rPr lang="en-US" smtClean="0"/>
              <a:pPr>
                <a:defRPr/>
              </a:pPr>
              <a:t>8</a:t>
            </a:fld>
            <a:r>
              <a:rPr lang="en-US" dirty="0"/>
              <a:t>/8</a:t>
            </a:r>
          </a:p>
        </p:txBody>
      </p:sp>
    </p:spTree>
    <p:extLst>
      <p:ext uri="{BB962C8B-B14F-4D97-AF65-F5344CB8AC3E}">
        <p14:creationId xmlns:p14="http://schemas.microsoft.com/office/powerpoint/2010/main" val="2591105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ustom1">
  <a:themeElements>
    <a:clrScheme name="Custom 7">
      <a:dk1>
        <a:srgbClr val="323231"/>
      </a:dk1>
      <a:lt1>
        <a:srgbClr val="FFFFFF"/>
      </a:lt1>
      <a:dk2>
        <a:srgbClr val="434342"/>
      </a:dk2>
      <a:lt2>
        <a:srgbClr val="CDD7D9"/>
      </a:lt2>
      <a:accent1>
        <a:srgbClr val="C00000"/>
      </a:accent1>
      <a:accent2>
        <a:srgbClr val="8E8E8D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1" id="{6A262C02-CE15-46BC-8259-51B5BA4AB767}" vid="{635BC28B-AEE3-4125-80AF-DB96D6BEAB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7">
    <a:dk1>
      <a:srgbClr val="323231"/>
    </a:dk1>
    <a:lt1>
      <a:srgbClr val="FFFFFF"/>
    </a:lt1>
    <a:dk2>
      <a:srgbClr val="434342"/>
    </a:dk2>
    <a:lt2>
      <a:srgbClr val="CDD7D9"/>
    </a:lt2>
    <a:accent1>
      <a:srgbClr val="C00000"/>
    </a:accent1>
    <a:accent2>
      <a:srgbClr val="8E8E8D"/>
    </a:accent2>
    <a:accent3>
      <a:srgbClr val="08A1D9"/>
    </a:accent3>
    <a:accent4>
      <a:srgbClr val="7C984A"/>
    </a:accent4>
    <a:accent5>
      <a:srgbClr val="C2AD8D"/>
    </a:accent5>
    <a:accent6>
      <a:srgbClr val="506E94"/>
    </a:accent6>
    <a:hlink>
      <a:srgbClr val="5F5F5F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custom1</Template>
  <TotalTime>18991</TotalTime>
  <Words>151</Words>
  <Application>Microsoft Macintosh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custom1</vt:lpstr>
      <vt:lpstr>PowerPoint Presentation</vt:lpstr>
      <vt:lpstr>FOCUS Initialized with REGCOIL 22cm Offset</vt:lpstr>
      <vt:lpstr>PowerPoint Presentation</vt:lpstr>
      <vt:lpstr>FOCUS Initialized with REGCOIL 30cm Offset</vt:lpstr>
      <vt:lpstr>PowerPoint Presentation</vt:lpstr>
      <vt:lpstr>FOCUS with Coil to Plasma Spacing</vt:lpstr>
      <vt:lpstr>PowerPoint Presentation</vt:lpstr>
      <vt:lpstr>Conclusions</vt:lpstr>
    </vt:vector>
  </TitlesOfParts>
  <Company>HSX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Castillo</dc:creator>
  <cp:lastModifiedBy>Microsoft Office User</cp:lastModifiedBy>
  <cp:revision>209</cp:revision>
  <cp:lastPrinted>2018-09-14T19:29:57Z</cp:lastPrinted>
  <dcterms:created xsi:type="dcterms:W3CDTF">2017-08-17T19:13:37Z</dcterms:created>
  <dcterms:modified xsi:type="dcterms:W3CDTF">2018-11-30T18:39:29Z</dcterms:modified>
</cp:coreProperties>
</file>