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8" r:id="rId2"/>
    <p:sldId id="419" r:id="rId3"/>
    <p:sldId id="426" r:id="rId4"/>
    <p:sldId id="420" r:id="rId5"/>
    <p:sldId id="421" r:id="rId6"/>
    <p:sldId id="422" r:id="rId7"/>
    <p:sldId id="423" r:id="rId8"/>
    <p:sldId id="424" r:id="rId9"/>
    <p:sldId id="425" r:id="rId10"/>
    <p:sldId id="427" r:id="rId11"/>
    <p:sldId id="428" r:id="rId12"/>
    <p:sldId id="429" r:id="rId13"/>
    <p:sldId id="347" r:id="rId14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0200FF"/>
    <a:srgbClr val="EC1ADF"/>
    <a:srgbClr val="6E0E66"/>
    <a:srgbClr val="00009D"/>
    <a:srgbClr val="A694A3"/>
    <a:srgbClr val="6E6C6D"/>
    <a:srgbClr val="0000C6"/>
    <a:srgbClr val="0001FE"/>
    <a:srgbClr val="FF4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49"/>
    <p:restoredTop sz="93589"/>
  </p:normalViewPr>
  <p:slideViewPr>
    <p:cSldViewPr>
      <p:cViewPr varScale="1">
        <p:scale>
          <a:sx n="187" d="100"/>
          <a:sy n="187" d="100"/>
        </p:scale>
        <p:origin x="3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-1792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652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val="2167807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70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06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158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051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057400"/>
            <a:ext cx="3810000" cy="4124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057400"/>
            <a:ext cx="3810000" cy="4124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670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721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222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91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660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7743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163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271463"/>
            <a:ext cx="1943100" cy="59102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71463"/>
            <a:ext cx="5676900" cy="59102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046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71463"/>
            <a:ext cx="7772400" cy="11763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057400"/>
            <a:ext cx="7772400" cy="41243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63500" y="6477000"/>
            <a:ext cx="9080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sz="1400" b="0" dirty="0">
                <a:solidFill>
                  <a:srgbClr val="6E6C6D"/>
                </a:solidFill>
                <a:cs typeface="+mn-cs"/>
              </a:rPr>
              <a:t>July 12, 2019 </a:t>
            </a:r>
            <a:r>
              <a:rPr lang="en-US" sz="1400" b="0" i="1" dirty="0">
                <a:solidFill>
                  <a:srgbClr val="6E6C6D"/>
                </a:solidFill>
                <a:cs typeface="+mn-cs"/>
              </a:rPr>
              <a:t>     	</a:t>
            </a:r>
            <a:r>
              <a:rPr lang="en-US" sz="1400" b="0" i="1" baseline="0" dirty="0">
                <a:solidFill>
                  <a:srgbClr val="6E6C6D"/>
                </a:solidFill>
                <a:cs typeface="+mn-cs"/>
              </a:rPr>
              <a:t>         	           	            </a:t>
            </a:r>
            <a:r>
              <a:rPr lang="en-US" sz="1400" b="0" i="1" dirty="0" err="1">
                <a:solidFill>
                  <a:srgbClr val="6E6C6D"/>
                </a:solidFill>
                <a:cs typeface="+mn-cs"/>
              </a:rPr>
              <a:t>Wistell</a:t>
            </a:r>
            <a:r>
              <a:rPr lang="en-US" sz="1400" b="0" i="1" dirty="0">
                <a:solidFill>
                  <a:srgbClr val="6E6C6D"/>
                </a:solidFill>
                <a:cs typeface="+mn-cs"/>
              </a:rPr>
              <a:t>		        	</a:t>
            </a:r>
            <a:r>
              <a:rPr lang="en-US" sz="1400" b="0" dirty="0">
                <a:solidFill>
                  <a:srgbClr val="6E6C6D"/>
                </a:solidFill>
                <a:cs typeface="+mn-cs"/>
              </a:rPr>
              <a:t>	        </a:t>
            </a:r>
            <a:fld id="{A7E621E0-5D6D-A345-B14A-AFE36B1F2488}" type="slidenum">
              <a:rPr lang="en-US" sz="1400" b="0">
                <a:solidFill>
                  <a:srgbClr val="6E6C6D"/>
                </a:solidFill>
                <a:cs typeface="+mn-cs"/>
              </a:rPr>
              <a:pPr>
                <a:defRPr/>
              </a:pPr>
              <a:t>‹#›</a:t>
            </a:fld>
            <a:endParaRPr lang="en-US" sz="1400" b="0" dirty="0">
              <a:solidFill>
                <a:srgbClr val="6E6C6D"/>
              </a:solidFill>
              <a:cs typeface="+mn-cs"/>
            </a:endParaRPr>
          </a:p>
        </p:txBody>
      </p:sp>
      <p:pic>
        <p:nvPicPr>
          <p:cNvPr id="1056" name="Picture 3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4"/>
          <a:stretch>
            <a:fillRect/>
          </a:stretch>
        </p:blipFill>
        <p:spPr bwMode="auto">
          <a:xfrm>
            <a:off x="0" y="990600"/>
            <a:ext cx="91313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57" name="Text Box 33"/>
          <p:cNvSpPr txBox="1">
            <a:spLocks noChangeArrowheads="1"/>
          </p:cNvSpPr>
          <p:nvPr userDrawn="1"/>
        </p:nvSpPr>
        <p:spPr bwMode="auto">
          <a:xfrm>
            <a:off x="228600" y="1254125"/>
            <a:ext cx="914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0" i="1" dirty="0">
                <a:solidFill>
                  <a:srgbClr val="A694A3"/>
                </a:solidFill>
                <a:latin typeface="Apple Chancery" charset="0"/>
                <a:cs typeface="+mn-cs"/>
              </a:rPr>
              <a:t> </a:t>
            </a:r>
            <a:r>
              <a:rPr lang="en-US" b="0" i="1" dirty="0">
                <a:solidFill>
                  <a:srgbClr val="A694A3"/>
                </a:solidFill>
                <a:latin typeface="Apple Chancery" charset="0"/>
                <a:cs typeface="+mn-cs"/>
              </a:rPr>
              <a:t>UM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1FE"/>
          </a:solidFill>
          <a:latin typeface="Book Antiqu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charset="2"/>
        <a:buChar char="u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charset="0"/>
        <a:buChar char="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charset="0"/>
        <a:buChar char="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Monotype Sorts" charset="0"/>
        <a:buChar char="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7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304800" y="1676400"/>
            <a:ext cx="8686800" cy="1143000"/>
          </a:xfrm>
        </p:spPr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9D"/>
                </a:solidFill>
                <a:cs typeface="+mj-cs"/>
              </a:rPr>
              <a:t>A five-field period configuration</a:t>
            </a:r>
          </a:p>
        </p:txBody>
      </p:sp>
      <p:sp>
        <p:nvSpPr>
          <p:cNvPr id="141331" name="Rectangle 19"/>
          <p:cNvSpPr>
            <a:spLocks noChangeArrowheads="1"/>
          </p:cNvSpPr>
          <p:nvPr/>
        </p:nvSpPr>
        <p:spPr bwMode="auto">
          <a:xfrm>
            <a:off x="609600" y="2514600"/>
            <a:ext cx="8077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Times" charset="0"/>
              <a:buNone/>
              <a:defRPr/>
            </a:pPr>
            <a:r>
              <a:rPr lang="en-US" sz="3200" dirty="0">
                <a:solidFill>
                  <a:schemeClr val="tx2"/>
                </a:solidFill>
                <a:cs typeface="+mn-cs"/>
              </a:rPr>
              <a:t>Andrew 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772400" cy="4124325"/>
          </a:xfrm>
        </p:spPr>
        <p:txBody>
          <a:bodyPr/>
          <a:lstStyle/>
          <a:p>
            <a:r>
              <a:rPr lang="en-US" dirty="0"/>
              <a:t>Vacuum equilibrium: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9EF71E-EC44-FE4E-B69D-AF3D6CEEF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" r="87196"/>
          <a:stretch/>
        </p:blipFill>
        <p:spPr>
          <a:xfrm>
            <a:off x="76199" y="2400300"/>
            <a:ext cx="685801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06291D-942A-944E-A4D2-268D8BE2E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7" r="84559"/>
          <a:stretch/>
        </p:blipFill>
        <p:spPr>
          <a:xfrm>
            <a:off x="4572000" y="2400300"/>
            <a:ext cx="838200" cy="3657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3DA43A-02A1-A749-B6D6-2C8461FEF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91" r="21831"/>
          <a:stretch/>
        </p:blipFill>
        <p:spPr>
          <a:xfrm>
            <a:off x="835926" y="2400300"/>
            <a:ext cx="3581400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113D6C-17F4-FA40-A61A-2148E6AA2E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61" r="18056"/>
          <a:stretch/>
        </p:blipFill>
        <p:spPr>
          <a:xfrm>
            <a:off x="5365845" y="2400300"/>
            <a:ext cx="377815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72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772400" cy="4124325"/>
          </a:xfrm>
        </p:spPr>
        <p:txBody>
          <a:bodyPr/>
          <a:lstStyle/>
          <a:p>
            <a:r>
              <a:rPr lang="en-US" dirty="0"/>
              <a:t>No current but finite </a:t>
            </a:r>
            <a:r>
              <a:rPr lang="en-US" dirty="0">
                <a:latin typeface="Symbol" pitchFamily="2" charset="2"/>
              </a:rPr>
              <a:t>b</a:t>
            </a:r>
            <a:r>
              <a:rPr lang="en-US" dirty="0"/>
              <a:t> equilibrium: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173C19B-7EDF-C44D-89A9-5696088E22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2" r="33334" b="3125"/>
          <a:stretch/>
        </p:blipFill>
        <p:spPr>
          <a:xfrm>
            <a:off x="1346036" y="2209800"/>
            <a:ext cx="5359564" cy="210312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962676-7884-C940-8CCB-5983B1AAB172}"/>
              </a:ext>
            </a:extLst>
          </p:cNvPr>
          <p:cNvSpPr/>
          <p:nvPr/>
        </p:nvSpPr>
        <p:spPr>
          <a:xfrm>
            <a:off x="6796548" y="2362200"/>
            <a:ext cx="2133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6.34</a:t>
            </a:r>
          </a:p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0.95</a:t>
            </a:r>
          </a:p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6.68</a:t>
            </a:r>
          </a:p>
          <a:p>
            <a:r>
              <a:rPr lang="en-US" b="0" i="1" dirty="0">
                <a:latin typeface="Symbol" pitchFamily="2" charset="2"/>
                <a:cs typeface="Times New Roman" panose="02020603050405020304" pitchFamily="18" charset="0"/>
              </a:rPr>
              <a:t>b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0.84%</a:t>
            </a:r>
          </a:p>
          <a:p>
            <a:endParaRPr lang="en-US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EC2158-0460-7848-8712-05D403C09A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2" t="15230" r="1042" b="10209"/>
          <a:stretch/>
        </p:blipFill>
        <p:spPr>
          <a:xfrm>
            <a:off x="3352800" y="4301192"/>
            <a:ext cx="5187521" cy="24688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D0415D-5F39-AD42-A5F3-D34F426FE1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593" r="5981" b="28983"/>
          <a:stretch/>
        </p:blipFill>
        <p:spPr>
          <a:xfrm>
            <a:off x="152400" y="4335780"/>
            <a:ext cx="3438822" cy="10210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F6573BA-B10B-8D4C-B040-CB7352B1CA43}"/>
              </a:ext>
            </a:extLst>
          </p:cNvPr>
          <p:cNvSpPr/>
          <p:nvPr/>
        </p:nvSpPr>
        <p:spPr>
          <a:xfrm>
            <a:off x="1219200" y="5324205"/>
            <a:ext cx="213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64</a:t>
            </a:r>
          </a:p>
          <a:p>
            <a:r>
              <a:rPr lang="en-US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ntor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</a:t>
            </a:r>
          </a:p>
          <a:p>
            <a:r>
              <a:rPr lang="en-US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mpol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</a:t>
            </a:r>
          </a:p>
        </p:txBody>
      </p:sp>
    </p:spTree>
    <p:extLst>
      <p:ext uri="{BB962C8B-B14F-4D97-AF65-F5344CB8AC3E}">
        <p14:creationId xmlns:p14="http://schemas.microsoft.com/office/powerpoint/2010/main" val="148205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Boozer magnetic spectrum: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CE8B74-44F5-7743-ACA3-2F8278E22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9" t="1635" r="2142"/>
          <a:stretch/>
        </p:blipFill>
        <p:spPr>
          <a:xfrm>
            <a:off x="352365" y="2685288"/>
            <a:ext cx="4203760" cy="34107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F9EDC6-061A-8A41-9AB4-DC1D5905F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21" t="655" r="4041" b="6201"/>
          <a:stretch/>
        </p:blipFill>
        <p:spPr>
          <a:xfrm>
            <a:off x="4754880" y="2642616"/>
            <a:ext cx="4196739" cy="34747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2459CD-CD64-9F4B-96B4-8721E1943266}"/>
              </a:ext>
            </a:extLst>
          </p:cNvPr>
          <p:cNvSpPr txBox="1"/>
          <p:nvPr/>
        </p:nvSpPr>
        <p:spPr>
          <a:xfrm>
            <a:off x="3032125" y="3211621"/>
            <a:ext cx="93027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0" dirty="0">
                <a:latin typeface="Courier" pitchFamily="2" charset="0"/>
              </a:rPr>
              <a:t>#  </a:t>
            </a:r>
            <a:r>
              <a:rPr lang="en-US" sz="1200" b="0" i="1" dirty="0">
                <a:latin typeface="Courier" pitchFamily="2" charset="0"/>
              </a:rPr>
              <a:t>n   m</a:t>
            </a:r>
          </a:p>
          <a:p>
            <a:r>
              <a:rPr lang="en-US" sz="1200" b="0" dirty="0">
                <a:solidFill>
                  <a:srgbClr val="0200FF"/>
                </a:solidFill>
                <a:latin typeface="Courier" pitchFamily="2" charset="0"/>
              </a:rPr>
              <a:t>1  5   1</a:t>
            </a:r>
          </a:p>
          <a:p>
            <a:r>
              <a:rPr lang="en-US" sz="1200" b="0" dirty="0">
                <a:latin typeface="Courier" pitchFamily="2" charset="0"/>
              </a:rPr>
              <a:t>2  10  3</a:t>
            </a:r>
          </a:p>
          <a:p>
            <a:r>
              <a:rPr lang="en-US" sz="1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" pitchFamily="2" charset="0"/>
              </a:rPr>
              <a:t>3  15  3</a:t>
            </a:r>
          </a:p>
          <a:p>
            <a:r>
              <a:rPr lang="en-US" sz="1200" b="0" dirty="0">
                <a:latin typeface="Courier" pitchFamily="2" charset="0"/>
              </a:rPr>
              <a:t>4  5   0</a:t>
            </a:r>
          </a:p>
          <a:p>
            <a:r>
              <a:rPr lang="en-US" sz="1200" b="0" dirty="0">
                <a:solidFill>
                  <a:srgbClr val="EC1ADF"/>
                </a:solidFill>
                <a:latin typeface="Courier" pitchFamily="2" charset="0"/>
              </a:rPr>
              <a:t>5  10  2</a:t>
            </a:r>
          </a:p>
          <a:p>
            <a:r>
              <a:rPr lang="en-US" sz="1200" b="0" dirty="0">
                <a:latin typeface="Courier" pitchFamily="2" charset="0"/>
              </a:rPr>
              <a:t>6  10  1</a:t>
            </a:r>
          </a:p>
          <a:p>
            <a:r>
              <a:rPr lang="en-US" sz="1200" b="0" dirty="0">
                <a:latin typeface="Courier" pitchFamily="2" charset="0"/>
              </a:rPr>
              <a:t>7  15  4</a:t>
            </a:r>
          </a:p>
          <a:p>
            <a:r>
              <a:rPr lang="en-US" sz="1200" b="0" dirty="0">
                <a:latin typeface="Courier" pitchFamily="2" charset="0"/>
              </a:rPr>
              <a:t>8  15  2</a:t>
            </a:r>
          </a:p>
        </p:txBody>
      </p:sp>
    </p:spTree>
    <p:extLst>
      <p:ext uri="{BB962C8B-B14F-4D97-AF65-F5344CB8AC3E}">
        <p14:creationId xmlns:p14="http://schemas.microsoft.com/office/powerpoint/2010/main" val="520462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Contours of |</a:t>
            </a:r>
            <a:r>
              <a:rPr lang="en-US" i="1" dirty="0"/>
              <a:t>B</a:t>
            </a:r>
            <a:r>
              <a:rPr lang="en-US" dirty="0"/>
              <a:t>| in Boozer coordinates: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BBB640-AD31-A646-A311-86C654E14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9144000" cy="351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25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neoclassical confinement: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430BEC-B232-3C44-8049-9A2061499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96" r="7392"/>
          <a:stretch/>
        </p:blipFill>
        <p:spPr>
          <a:xfrm>
            <a:off x="1981200" y="2546871"/>
            <a:ext cx="4946469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75E50D-5901-CA44-9DB3-C46FF6C82A28}"/>
              </a:ext>
            </a:extLst>
          </p:cNvPr>
          <p:cNvSpPr txBox="1"/>
          <p:nvPr/>
        </p:nvSpPr>
        <p:spPr>
          <a:xfrm>
            <a:off x="2854234" y="4451871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NFP5, no current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19933A-72BF-194D-B508-1DA9B77C47BE}"/>
              </a:ext>
            </a:extLst>
          </p:cNvPr>
          <p:cNvSpPr txBox="1"/>
          <p:nvPr/>
        </p:nvSpPr>
        <p:spPr>
          <a:xfrm>
            <a:off x="4454434" y="4600072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</a:rPr>
              <a:t>NFP5, with current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541A2F-E818-4646-8702-F5813E67ED78}"/>
              </a:ext>
            </a:extLst>
          </p:cNvPr>
          <p:cNvSpPr txBox="1"/>
          <p:nvPr/>
        </p:nvSpPr>
        <p:spPr>
          <a:xfrm>
            <a:off x="3379251" y="3261412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NFP6, with current</a:t>
            </a:r>
          </a:p>
        </p:txBody>
      </p:sp>
    </p:spTree>
    <p:extLst>
      <p:ext uri="{BB962C8B-B14F-4D97-AF65-F5344CB8AC3E}">
        <p14:creationId xmlns:p14="http://schemas.microsoft.com/office/powerpoint/2010/main" val="2728263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Matched bootstrap current: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528AF3-0685-184A-AFB3-66795A9F5D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5" r="1433"/>
          <a:stretch/>
        </p:blipFill>
        <p:spPr>
          <a:xfrm>
            <a:off x="4540428" y="3150139"/>
            <a:ext cx="4173576" cy="3063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CA1A3B-CF95-8C40-9B39-8ED4BBE269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8" r="1743"/>
          <a:stretch/>
        </p:blipFill>
        <p:spPr>
          <a:xfrm>
            <a:off x="376632" y="3203377"/>
            <a:ext cx="4114800" cy="30642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75E50D-5901-CA44-9DB3-C46FF6C82A28}"/>
              </a:ext>
            </a:extLst>
          </p:cNvPr>
          <p:cNvSpPr txBox="1"/>
          <p:nvPr/>
        </p:nvSpPr>
        <p:spPr>
          <a:xfrm>
            <a:off x="3086100" y="3809160"/>
            <a:ext cx="952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JBOOTS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541A2F-E818-4646-8702-F5813E67ED78}"/>
              </a:ext>
            </a:extLst>
          </p:cNvPr>
          <p:cNvSpPr txBox="1"/>
          <p:nvPr/>
        </p:nvSpPr>
        <p:spPr>
          <a:xfrm>
            <a:off x="1443432" y="2843052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2000" dirty="0">
                <a:solidFill>
                  <a:srgbClr val="0200FF"/>
                </a:solidFill>
              </a:rPr>
              <a:t> = 1%, 115 kA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688C88-A165-C94D-B5E7-879E7CD52AA9}"/>
              </a:ext>
            </a:extLst>
          </p:cNvPr>
          <p:cNvSpPr txBox="1"/>
          <p:nvPr/>
        </p:nvSpPr>
        <p:spPr>
          <a:xfrm>
            <a:off x="2590800" y="4735483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VMEC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E422A4-18FB-CC4C-AC1A-932ACFC838F4}"/>
              </a:ext>
            </a:extLst>
          </p:cNvPr>
          <p:cNvSpPr txBox="1"/>
          <p:nvPr/>
        </p:nvSpPr>
        <p:spPr>
          <a:xfrm>
            <a:off x="5815698" y="2840546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2000" dirty="0">
                <a:solidFill>
                  <a:srgbClr val="0200FF"/>
                </a:solidFill>
              </a:rPr>
              <a:t> = 2%, 220 kA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C9976-9F6C-644E-B5DB-47D8050C6755}"/>
              </a:ext>
            </a:extLst>
          </p:cNvPr>
          <p:cNvSpPr txBox="1"/>
          <p:nvPr/>
        </p:nvSpPr>
        <p:spPr>
          <a:xfrm>
            <a:off x="7162800" y="3829353"/>
            <a:ext cx="952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JBOOTS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D16325-D5CE-344D-89A1-5746BC6B4E32}"/>
              </a:ext>
            </a:extLst>
          </p:cNvPr>
          <p:cNvSpPr txBox="1"/>
          <p:nvPr/>
        </p:nvSpPr>
        <p:spPr>
          <a:xfrm>
            <a:off x="6741903" y="449580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VMEC</a:t>
            </a:r>
          </a:p>
        </p:txBody>
      </p:sp>
    </p:spTree>
    <p:extLst>
      <p:ext uri="{BB962C8B-B14F-4D97-AF65-F5344CB8AC3E}">
        <p14:creationId xmlns:p14="http://schemas.microsoft.com/office/powerpoint/2010/main" val="51185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i="1" dirty="0">
                <a:latin typeface="Symbol" pitchFamily="2" charset="2"/>
              </a:rPr>
              <a:t>b </a:t>
            </a:r>
            <a:r>
              <a:rPr lang="en-US" dirty="0"/>
              <a:t>= 1%, </a:t>
            </a:r>
            <a:r>
              <a:rPr lang="en-US" i="1" dirty="0" err="1">
                <a:latin typeface="Symbol" pitchFamily="2" charset="2"/>
              </a:rPr>
              <a:t>i</a:t>
            </a:r>
            <a:r>
              <a:rPr lang="en-US" dirty="0"/>
              <a:t> &gt; 1 even with current: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94AB6D-67B7-1746-9FAB-8D8C274E0F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3043" r="2078" b="3045"/>
          <a:stretch/>
        </p:blipFill>
        <p:spPr>
          <a:xfrm>
            <a:off x="76200" y="3244994"/>
            <a:ext cx="4389120" cy="32028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75E50D-5901-CA44-9DB3-C46FF6C82A28}"/>
              </a:ext>
            </a:extLst>
          </p:cNvPr>
          <p:cNvSpPr txBox="1"/>
          <p:nvPr/>
        </p:nvSpPr>
        <p:spPr>
          <a:xfrm>
            <a:off x="3276600" y="5207899"/>
            <a:ext cx="952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115 kA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541A2F-E818-4646-8702-F5813E67ED78}"/>
              </a:ext>
            </a:extLst>
          </p:cNvPr>
          <p:cNvSpPr txBox="1"/>
          <p:nvPr/>
        </p:nvSpPr>
        <p:spPr>
          <a:xfrm>
            <a:off x="2095500" y="2849433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2000" dirty="0">
                <a:solidFill>
                  <a:srgbClr val="0200FF"/>
                </a:solidFill>
              </a:rPr>
              <a:t> = 1%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688C88-A165-C94D-B5E7-879E7CD52AA9}"/>
              </a:ext>
            </a:extLst>
          </p:cNvPr>
          <p:cNvSpPr txBox="1"/>
          <p:nvPr/>
        </p:nvSpPr>
        <p:spPr>
          <a:xfrm>
            <a:off x="2857500" y="4095882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0 kA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1F6575-8A19-AD4D-8F8E-8BA1EF5A2B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9" t="2065" r="1739" b="3044"/>
          <a:stretch/>
        </p:blipFill>
        <p:spPr>
          <a:xfrm>
            <a:off x="4526280" y="3249800"/>
            <a:ext cx="4389120" cy="32362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E422A4-18FB-CC4C-AC1A-932ACFC838F4}"/>
              </a:ext>
            </a:extLst>
          </p:cNvPr>
          <p:cNvSpPr txBox="1"/>
          <p:nvPr/>
        </p:nvSpPr>
        <p:spPr>
          <a:xfrm>
            <a:off x="6324600" y="2849433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2000" dirty="0">
                <a:solidFill>
                  <a:srgbClr val="0200FF"/>
                </a:solidFill>
              </a:rPr>
              <a:t> = 2%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C9976-9F6C-644E-B5DB-47D8050C6755}"/>
              </a:ext>
            </a:extLst>
          </p:cNvPr>
          <p:cNvSpPr txBox="1"/>
          <p:nvPr/>
        </p:nvSpPr>
        <p:spPr>
          <a:xfrm>
            <a:off x="7641063" y="4495799"/>
            <a:ext cx="952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220 kA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D16325-D5CE-344D-89A1-5746BC6B4E32}"/>
              </a:ext>
            </a:extLst>
          </p:cNvPr>
          <p:cNvSpPr txBox="1"/>
          <p:nvPr/>
        </p:nvSpPr>
        <p:spPr>
          <a:xfrm>
            <a:off x="7279113" y="3489461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0 kA</a:t>
            </a:r>
          </a:p>
        </p:txBody>
      </p:sp>
    </p:spTree>
    <p:extLst>
      <p:ext uri="{BB962C8B-B14F-4D97-AF65-F5344CB8AC3E}">
        <p14:creationId xmlns:p14="http://schemas.microsoft.com/office/powerpoint/2010/main" val="2025964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Ballooning stability improves with bootstrap-matched current: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88624AC-3C54-9447-853A-8307FBE5C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1" t="9892" r="8033" b="1413"/>
          <a:stretch/>
        </p:blipFill>
        <p:spPr>
          <a:xfrm>
            <a:off x="148988" y="3151632"/>
            <a:ext cx="4355055" cy="317296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2BF581-DFBC-4A4B-9CDA-7947D0398B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9" t="10000" r="8261" b="1304"/>
          <a:stretch/>
        </p:blipFill>
        <p:spPr>
          <a:xfrm>
            <a:off x="4451672" y="3149843"/>
            <a:ext cx="4297680" cy="31765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688C88-A165-C94D-B5E7-879E7CD52AA9}"/>
              </a:ext>
            </a:extLst>
          </p:cNvPr>
          <p:cNvSpPr txBox="1"/>
          <p:nvPr/>
        </p:nvSpPr>
        <p:spPr>
          <a:xfrm>
            <a:off x="1752600" y="5466657"/>
            <a:ext cx="135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0200FF"/>
                </a:solidFill>
              </a:rPr>
              <a:t>=1%, 115 kA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E5FACE-102C-C84E-9BC5-B08C02E205BF}"/>
              </a:ext>
            </a:extLst>
          </p:cNvPr>
          <p:cNvSpPr txBox="1"/>
          <p:nvPr/>
        </p:nvSpPr>
        <p:spPr>
          <a:xfrm>
            <a:off x="6096000" y="54864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0200FF"/>
                </a:solidFill>
              </a:rPr>
              <a:t>=2%, 220 kA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2A8709-7D93-3A44-8B1D-A17518AFB896}"/>
              </a:ext>
            </a:extLst>
          </p:cNvPr>
          <p:cNvSpPr txBox="1"/>
          <p:nvPr/>
        </p:nvSpPr>
        <p:spPr>
          <a:xfrm>
            <a:off x="878515" y="3370400"/>
            <a:ext cx="1257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FF0000"/>
                </a:solidFill>
              </a:rPr>
              <a:t>=1%, 0 kA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249D68-BF37-9E48-B7C3-E3C6E6645E7B}"/>
              </a:ext>
            </a:extLst>
          </p:cNvPr>
          <p:cNvSpPr txBox="1"/>
          <p:nvPr/>
        </p:nvSpPr>
        <p:spPr>
          <a:xfrm>
            <a:off x="7315201" y="33704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FF0000"/>
                </a:solidFill>
              </a:rPr>
              <a:t>=2%, 0 kA</a:t>
            </a:r>
          </a:p>
        </p:txBody>
      </p:sp>
    </p:spTree>
    <p:extLst>
      <p:ext uri="{BB962C8B-B14F-4D97-AF65-F5344CB8AC3E}">
        <p14:creationId xmlns:p14="http://schemas.microsoft.com/office/powerpoint/2010/main" val="2368495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709" y="1676400"/>
            <a:ext cx="7772400" cy="4124325"/>
          </a:xfrm>
        </p:spPr>
        <p:txBody>
          <a:bodyPr/>
          <a:lstStyle/>
          <a:p>
            <a:r>
              <a:rPr lang="en-US" dirty="0"/>
              <a:t>Siesta indicates an island at the edge 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 err="1">
                <a:latin typeface="Symbol" pitchFamily="2" charset="2"/>
              </a:rPr>
              <a:t>i</a:t>
            </a:r>
            <a:r>
              <a:rPr lang="en-US" i="1" dirty="0"/>
              <a:t> </a:t>
            </a:r>
            <a:r>
              <a:rPr lang="en-US" dirty="0"/>
              <a:t>= 5/4 surface):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688C88-A165-C94D-B5E7-879E7CD52AA9}"/>
              </a:ext>
            </a:extLst>
          </p:cNvPr>
          <p:cNvSpPr txBox="1"/>
          <p:nvPr/>
        </p:nvSpPr>
        <p:spPr>
          <a:xfrm>
            <a:off x="453219" y="2943205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 </a:t>
            </a:r>
            <a:r>
              <a:rPr lang="en-US" sz="1400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0200FF"/>
                </a:solidFill>
              </a:rPr>
              <a:t>=1%, 0 kA, </a:t>
            </a:r>
            <a:r>
              <a:rPr lang="en-US" sz="1400" dirty="0" err="1">
                <a:solidFill>
                  <a:srgbClr val="0200FF"/>
                </a:solidFill>
              </a:rPr>
              <a:t>Poincaré</a:t>
            </a:r>
            <a:r>
              <a:rPr lang="en-US" sz="1400" dirty="0">
                <a:solidFill>
                  <a:srgbClr val="0200FF"/>
                </a:solidFill>
              </a:rPr>
              <a:t> plots following field 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28D5A5-968B-404F-98CF-9C3E5584BA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4" t="10000" r="8261" b="1304"/>
          <a:stretch/>
        </p:blipFill>
        <p:spPr>
          <a:xfrm>
            <a:off x="228600" y="3218000"/>
            <a:ext cx="4267200" cy="3200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8D2C2-224F-D843-99AA-03F6BCE511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1" t="18752" r="8381" b="12174"/>
          <a:stretch/>
        </p:blipFill>
        <p:spPr>
          <a:xfrm>
            <a:off x="4841541" y="2209800"/>
            <a:ext cx="3323915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C8F0B3-6330-B344-A4BA-8A4942E984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3" t="18752" r="8381" b="12174"/>
          <a:stretch/>
        </p:blipFill>
        <p:spPr>
          <a:xfrm>
            <a:off x="4927879" y="4495800"/>
            <a:ext cx="3237577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5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709" y="1676400"/>
            <a:ext cx="7772400" cy="4124325"/>
          </a:xfrm>
        </p:spPr>
        <p:txBody>
          <a:bodyPr/>
          <a:lstStyle/>
          <a:p>
            <a:r>
              <a:rPr lang="en-US" dirty="0"/>
              <a:t>Adding current removes the </a:t>
            </a:r>
            <a:r>
              <a:rPr lang="en-US" i="1" dirty="0" err="1">
                <a:latin typeface="Symbol" pitchFamily="2" charset="2"/>
              </a:rPr>
              <a:t>i</a:t>
            </a:r>
            <a:r>
              <a:rPr lang="en-US" i="1" dirty="0"/>
              <a:t> </a:t>
            </a:r>
            <a:r>
              <a:rPr lang="en-US" dirty="0"/>
              <a:t>= 5/4 surface from the plasma: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D55732-8BA9-3F4F-B5EB-3E23FC1443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4" t="1740" r="2173" b="2608"/>
          <a:stretch/>
        </p:blipFill>
        <p:spPr>
          <a:xfrm>
            <a:off x="76200" y="2842054"/>
            <a:ext cx="4480560" cy="33301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875EB6-307A-6744-95BA-E70C7588D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9" t="2065" r="1739" b="3044"/>
          <a:stretch/>
        </p:blipFill>
        <p:spPr>
          <a:xfrm>
            <a:off x="4610100" y="2855299"/>
            <a:ext cx="4480560" cy="33036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918C1F-16B6-DE41-9667-F18F9D706419}"/>
              </a:ext>
            </a:extLst>
          </p:cNvPr>
          <p:cNvSpPr txBox="1"/>
          <p:nvPr/>
        </p:nvSpPr>
        <p:spPr>
          <a:xfrm>
            <a:off x="2925511" y="4075805"/>
            <a:ext cx="952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38 kA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C2C21-0DE4-A84D-9FBD-A9F937AB5B91}"/>
              </a:ext>
            </a:extLst>
          </p:cNvPr>
          <p:cNvSpPr txBox="1"/>
          <p:nvPr/>
        </p:nvSpPr>
        <p:spPr>
          <a:xfrm>
            <a:off x="2705100" y="386499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200FF"/>
                </a:solidFill>
              </a:rPr>
              <a:t>0 kA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018777-87F8-3645-88CE-7D4D23299283}"/>
              </a:ext>
            </a:extLst>
          </p:cNvPr>
          <p:cNvSpPr txBox="1"/>
          <p:nvPr/>
        </p:nvSpPr>
        <p:spPr>
          <a:xfrm>
            <a:off x="3486150" y="4763540"/>
            <a:ext cx="952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115 kA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25080E-914C-E041-A448-447BD3511021}"/>
              </a:ext>
            </a:extLst>
          </p:cNvPr>
          <p:cNvSpPr txBox="1"/>
          <p:nvPr/>
        </p:nvSpPr>
        <p:spPr>
          <a:xfrm>
            <a:off x="3124200" y="434191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</a:rPr>
              <a:t>76 kA</a:t>
            </a:r>
          </a:p>
        </p:txBody>
      </p:sp>
    </p:spTree>
    <p:extLst>
      <p:ext uri="{BB962C8B-B14F-4D97-AF65-F5344CB8AC3E}">
        <p14:creationId xmlns:p14="http://schemas.microsoft.com/office/powerpoint/2010/main" val="177400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76337"/>
          </a:xfrm>
        </p:spPr>
        <p:txBody>
          <a:bodyPr/>
          <a:lstStyle/>
          <a:p>
            <a:pPr algn="ctr"/>
            <a:r>
              <a:rPr lang="en-US" dirty="0"/>
              <a:t>Quasi-helically symmetric 5- field period configuration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515" y="1619798"/>
            <a:ext cx="7772400" cy="4124325"/>
          </a:xfrm>
        </p:spPr>
        <p:txBody>
          <a:bodyPr/>
          <a:lstStyle/>
          <a:p>
            <a:r>
              <a:rPr lang="en-US" dirty="0"/>
              <a:t>The island leaves as current is added: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688C88-A165-C94D-B5E7-879E7CD52AA9}"/>
              </a:ext>
            </a:extLst>
          </p:cNvPr>
          <p:cNvSpPr txBox="1"/>
          <p:nvPr/>
        </p:nvSpPr>
        <p:spPr>
          <a:xfrm>
            <a:off x="3400905" y="2082637"/>
            <a:ext cx="2512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 </a:t>
            </a:r>
            <a:r>
              <a:rPr lang="en-US" sz="1400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0200FF"/>
                </a:solidFill>
              </a:rPr>
              <a:t>=1%, 38 kA, </a:t>
            </a:r>
            <a:r>
              <a:rPr lang="en-US" sz="1400" dirty="0" err="1">
                <a:solidFill>
                  <a:srgbClr val="0200FF"/>
                </a:solidFill>
              </a:rPr>
              <a:t>Poincaré</a:t>
            </a:r>
            <a:r>
              <a:rPr lang="en-US" sz="1400" dirty="0">
                <a:solidFill>
                  <a:srgbClr val="0200FF"/>
                </a:solidFill>
              </a:rPr>
              <a:t> plots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D8C853-B116-8F48-A170-D54F437F80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3" t="10000" r="8262" b="1304"/>
          <a:stretch/>
        </p:blipFill>
        <p:spPr>
          <a:xfrm>
            <a:off x="3016383" y="2315123"/>
            <a:ext cx="3048000" cy="228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C406DF-9D67-B24E-BC89-81BA9CF29B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4" t="11631" r="8625" b="2649"/>
          <a:stretch/>
        </p:blipFill>
        <p:spPr>
          <a:xfrm>
            <a:off x="3051921" y="4663440"/>
            <a:ext cx="2983119" cy="21945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21F69F-CBFB-4148-BF1A-2873A12A1E75}"/>
              </a:ext>
            </a:extLst>
          </p:cNvPr>
          <p:cNvSpPr txBox="1"/>
          <p:nvPr/>
        </p:nvSpPr>
        <p:spPr>
          <a:xfrm>
            <a:off x="6400800" y="2082639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 </a:t>
            </a:r>
            <a:r>
              <a:rPr lang="en-US" sz="1400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0200FF"/>
                </a:solidFill>
              </a:rPr>
              <a:t>=1%, 76 kA, </a:t>
            </a:r>
            <a:r>
              <a:rPr lang="en-US" sz="1400" dirty="0" err="1">
                <a:solidFill>
                  <a:srgbClr val="0200FF"/>
                </a:solidFill>
              </a:rPr>
              <a:t>Poincaré</a:t>
            </a:r>
            <a:r>
              <a:rPr lang="en-US" sz="1400" dirty="0">
                <a:solidFill>
                  <a:srgbClr val="0200FF"/>
                </a:solidFill>
              </a:rPr>
              <a:t> plots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AFE6F28-DCB7-8D4D-905A-CB0EE19C53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3" t="10000" r="8262" b="1304"/>
          <a:stretch/>
        </p:blipFill>
        <p:spPr>
          <a:xfrm>
            <a:off x="6035040" y="2327650"/>
            <a:ext cx="3048000" cy="228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390BAB-853F-8440-885F-159B7F7D76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43" t="11739" r="8262" b="3043"/>
          <a:stretch/>
        </p:blipFill>
        <p:spPr>
          <a:xfrm>
            <a:off x="6037528" y="4646843"/>
            <a:ext cx="3045512" cy="21945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BBF86F-FCDA-0B45-8D5C-2A681435F8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44" t="10000" r="8261" b="1304"/>
          <a:stretch/>
        </p:blipFill>
        <p:spPr>
          <a:xfrm>
            <a:off x="-2275" y="2351534"/>
            <a:ext cx="3048000" cy="2286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FA5F3F-43EE-A344-9B2D-A515CBFA9E0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913" t="18752" r="8381" b="12174"/>
          <a:stretch/>
        </p:blipFill>
        <p:spPr>
          <a:xfrm>
            <a:off x="72106" y="4654131"/>
            <a:ext cx="2978571" cy="21031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188ACD1-6A2F-2346-83F6-BB5C2F7D38D8}"/>
              </a:ext>
            </a:extLst>
          </p:cNvPr>
          <p:cNvSpPr txBox="1"/>
          <p:nvPr/>
        </p:nvSpPr>
        <p:spPr>
          <a:xfrm>
            <a:off x="442868" y="2082637"/>
            <a:ext cx="2512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00FF"/>
                </a:solidFill>
              </a:rPr>
              <a:t> </a:t>
            </a:r>
            <a:r>
              <a:rPr lang="en-US" sz="1400" dirty="0">
                <a:solidFill>
                  <a:srgbClr val="0200FF"/>
                </a:solidFill>
                <a:latin typeface="Symbol" pitchFamily="2" charset="2"/>
              </a:rPr>
              <a:t>b</a:t>
            </a:r>
            <a:r>
              <a:rPr lang="en-US" sz="1400" dirty="0">
                <a:solidFill>
                  <a:srgbClr val="0200FF"/>
                </a:solidFill>
              </a:rPr>
              <a:t>=1%, 0 kA, </a:t>
            </a:r>
            <a:r>
              <a:rPr lang="en-US" sz="1400" dirty="0" err="1">
                <a:solidFill>
                  <a:srgbClr val="0200FF"/>
                </a:solidFill>
              </a:rPr>
              <a:t>Poincaré</a:t>
            </a:r>
            <a:r>
              <a:rPr lang="en-US" sz="1400" dirty="0">
                <a:solidFill>
                  <a:srgbClr val="0200FF"/>
                </a:solidFill>
              </a:rPr>
              <a:t> plots</a:t>
            </a:r>
          </a:p>
        </p:txBody>
      </p:sp>
    </p:spTree>
    <p:extLst>
      <p:ext uri="{BB962C8B-B14F-4D97-AF65-F5344CB8AC3E}">
        <p14:creationId xmlns:p14="http://schemas.microsoft.com/office/powerpoint/2010/main" val="3302276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8153400" cy="1176337"/>
          </a:xfrm>
        </p:spPr>
        <p:txBody>
          <a:bodyPr anchor="ctr"/>
          <a:lstStyle/>
          <a:p>
            <a:pPr algn="ctr">
              <a:defRPr/>
            </a:pPr>
            <a:r>
              <a:rPr lang="en-US" sz="4000" dirty="0" err="1">
                <a:cs typeface="+mj-cs"/>
              </a:rPr>
              <a:t>Hegna</a:t>
            </a:r>
            <a:r>
              <a:rPr lang="en-US" sz="4000" dirty="0">
                <a:cs typeface="+mj-cs"/>
              </a:rPr>
              <a:t> request: Tokamak shear…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752600"/>
            <a:ext cx="8382000" cy="41243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>
                <a:cs typeface="+mn-cs"/>
              </a:rPr>
              <a:t>Searching for a configuration with tokamak shear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cs typeface="+mn-cs"/>
              </a:rPr>
              <a:t>It’s possible but so far the quasi-symmetry gets worse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50223-D916-4B48-B6B5-8FB1197412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66" t="3125" r="33334" b="3125"/>
          <a:stretch/>
        </p:blipFill>
        <p:spPr>
          <a:xfrm>
            <a:off x="533400" y="2514600"/>
            <a:ext cx="29718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234316-EF24-7B41-925D-62967F282C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2" t="6250" r="66668" b="3125"/>
          <a:stretch/>
        </p:blipFill>
        <p:spPr>
          <a:xfrm>
            <a:off x="500418" y="4500563"/>
            <a:ext cx="2971800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212F01-0E93-3341-9DD4-AFE2B1505E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3" t="2334" r="833" b="2332"/>
          <a:stretch/>
        </p:blipFill>
        <p:spPr>
          <a:xfrm>
            <a:off x="3581400" y="4853500"/>
            <a:ext cx="5120640" cy="19093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920A1F-ED03-4742-B5B3-687AA36CBE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89" t="15000" r="926" b="9999"/>
          <a:stretch/>
        </p:blipFill>
        <p:spPr>
          <a:xfrm>
            <a:off x="3505200" y="2589145"/>
            <a:ext cx="5120640" cy="21841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ntitled 2">
  <a:themeElements>
    <a:clrScheme name="">
      <a:dk1>
        <a:srgbClr val="000000"/>
      </a:dk1>
      <a:lt1>
        <a:srgbClr val="FFFFFF"/>
      </a:lt1>
      <a:dk2>
        <a:srgbClr val="0000FF"/>
      </a:dk2>
      <a:lt2>
        <a:srgbClr val="000000"/>
      </a:lt2>
      <a:accent1>
        <a:srgbClr val="00FFFF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FFFF"/>
      </a:accent5>
      <a:accent6>
        <a:srgbClr val="E70000"/>
      </a:accent6>
      <a:hlink>
        <a:srgbClr val="00FF00"/>
      </a:hlink>
      <a:folHlink>
        <a:srgbClr val="A0A0A0"/>
      </a:folHlink>
    </a:clrScheme>
    <a:fontScheme name="untitled 2">
      <a:majorFont>
        <a:latin typeface="Book Antiqua"/>
        <a:ea typeface="ＭＳ Ｐゴシック"/>
        <a:cs typeface=""/>
      </a:majorFont>
      <a:minorFont>
        <a:latin typeface="Book Antiqu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charset="0"/>
            <a:ea typeface="ＭＳ Ｐゴシック" charset="0"/>
          </a:defRPr>
        </a:defPPr>
      </a:lstStyle>
    </a:lnDef>
  </a:objectDefaults>
  <a:extraClrSchemeLst>
    <a:extraClrScheme>
      <a:clrScheme name="untitled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HD:Microsoft PowerPoint 4:Templates:Color Overheads:movnglnc.ppt - Moving Line</Template>
  <TotalTime>75811</TotalTime>
  <Pages>22</Pages>
  <Words>369</Words>
  <Application>Microsoft Macintosh PowerPoint</Application>
  <PresentationFormat>On-screen Show (4:3)</PresentationFormat>
  <Paragraphs>70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ＭＳ Ｐゴシック</vt:lpstr>
      <vt:lpstr>Apple Chancery</vt:lpstr>
      <vt:lpstr>Book Antiqua</vt:lpstr>
      <vt:lpstr>Courier</vt:lpstr>
      <vt:lpstr>Monotype Sorts</vt:lpstr>
      <vt:lpstr>Symbol</vt:lpstr>
      <vt:lpstr>Times</vt:lpstr>
      <vt:lpstr>Times New Roman</vt:lpstr>
      <vt:lpstr>Wingdings</vt:lpstr>
      <vt:lpstr>untitled 2</vt:lpstr>
      <vt:lpstr>A five-field period configuration</vt:lpstr>
      <vt:lpstr>Quasi-helically symmetric 5- field period configuration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Quasi-helically symmetric 5- field period configuration (cont.)</vt:lpstr>
      <vt:lpstr>Hegna request: Tokamak shear…</vt:lpstr>
    </vt:vector>
  </TitlesOfParts>
  <Company>University of Montana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a Compact Stellarator for Higher b </dc:title>
  <dc:subject/>
  <dc:creator>Andrew Ware</dc:creator>
  <cp:keywords/>
  <dc:description/>
  <cp:lastModifiedBy>Microsoft Office User</cp:lastModifiedBy>
  <cp:revision>499</cp:revision>
  <cp:lastPrinted>2013-06-05T16:40:14Z</cp:lastPrinted>
  <dcterms:created xsi:type="dcterms:W3CDTF">1999-11-11T06:11:28Z</dcterms:created>
  <dcterms:modified xsi:type="dcterms:W3CDTF">2019-07-12T17:45:05Z</dcterms:modified>
</cp:coreProperties>
</file>