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Jack Schroeder…"/>
          <p:cNvSpPr txBox="1"/>
          <p:nvPr>
            <p:ph type="subTitle" sz="quarter" idx="1"/>
          </p:nvPr>
        </p:nvSpPr>
        <p:spPr>
          <a:xfrm>
            <a:off x="1270000" y="5956300"/>
            <a:ext cx="10592197" cy="2270870"/>
          </a:xfrm>
          <a:prstGeom prst="rect">
            <a:avLst/>
          </a:prstGeom>
        </p:spPr>
        <p:txBody>
          <a:bodyPr/>
          <a:lstStyle/>
          <a:p>
            <a:pPr/>
            <a:r>
              <a:t>Jack Schroeder</a:t>
            </a:r>
          </a:p>
          <a:p>
            <a:pPr/>
          </a:p>
          <a:p>
            <a:pPr/>
            <a:r>
              <a:t>Wistell meeting, July 19, 2019</a:t>
            </a:r>
          </a:p>
        </p:txBody>
      </p:sp>
      <p:sp>
        <p:nvSpPr>
          <p:cNvPr id="120" name="Optimizing for quasi-helical symmetry in STELLOPT"/>
          <p:cNvSpPr/>
          <p:nvPr/>
        </p:nvSpPr>
        <p:spPr>
          <a:xfrm>
            <a:off x="1097756" y="2794000"/>
            <a:ext cx="10809288" cy="2101602"/>
          </a:xfrm>
          <a:prstGeom prst="roundRect">
            <a:avLst>
              <a:gd name="adj" fmla="val 19787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Optimizing for quasi-helical symmetry in STELLOPT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utline"/>
          <p:cNvSpPr/>
          <p:nvPr/>
        </p:nvSpPr>
        <p:spPr>
          <a:xfrm>
            <a:off x="-63500" y="-152400"/>
            <a:ext cx="13131800" cy="1507679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>
              <a:defRPr sz="2200"/>
            </a:pPr>
            <a:r>
              <a:rPr sz="3200"/>
              <a:t>outline</a:t>
            </a:r>
          </a:p>
        </p:txBody>
      </p:sp>
      <p:sp>
        <p:nvSpPr>
          <p:cNvPr id="123" name="optimization for QHS on single flux surface…"/>
          <p:cNvSpPr txBox="1"/>
          <p:nvPr/>
        </p:nvSpPr>
        <p:spPr>
          <a:xfrm>
            <a:off x="1669037" y="3713022"/>
            <a:ext cx="9666726" cy="2530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33375" indent="-333375" algn="l">
              <a:buSzPct val="145000"/>
              <a:buChar char="•"/>
              <a:defRPr b="0" sz="2600"/>
            </a:pPr>
            <a:r>
              <a:t>optimization for QHS on single flux surface</a:t>
            </a:r>
          </a:p>
          <a:p>
            <a:pPr algn="l">
              <a:defRPr b="0" sz="2600"/>
            </a:pPr>
          </a:p>
          <a:p>
            <a:pPr marL="333375" indent="-333375" algn="l">
              <a:buSzPct val="145000"/>
              <a:buChar char="•"/>
              <a:defRPr b="0" sz="2600"/>
            </a:pPr>
            <a:r>
              <a:t>optimization for QHS on multiple flux surfaces</a:t>
            </a:r>
          </a:p>
          <a:p>
            <a:pPr algn="l">
              <a:defRPr b="0" sz="2600"/>
            </a:pPr>
          </a:p>
          <a:p>
            <a:pPr marL="333375" indent="-333375" algn="l">
              <a:buSzPct val="145000"/>
              <a:buChar char="•"/>
              <a:defRPr b="0" sz="26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optimization runs for quasi-helical symmetry on single flux surface"/>
          <p:cNvSpPr/>
          <p:nvPr/>
        </p:nvSpPr>
        <p:spPr>
          <a:xfrm>
            <a:off x="-63500" y="-152400"/>
            <a:ext cx="13131800" cy="1507679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>
              <a:defRPr sz="2200"/>
            </a:pPr>
            <a:r>
              <a:rPr sz="3200"/>
              <a:t>optimization runs for quasi-helical symmetry on single flux surface</a:t>
            </a:r>
          </a:p>
        </p:txBody>
      </p:sp>
      <p:sp>
        <p:nvSpPr>
          <p:cNvPr id="126" name="heavily weight one flux surface for QHS…"/>
          <p:cNvSpPr txBox="1"/>
          <p:nvPr/>
        </p:nvSpPr>
        <p:spPr>
          <a:xfrm>
            <a:off x="1478537" y="2303322"/>
            <a:ext cx="10601565" cy="5375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33375" indent="-333375" algn="l">
              <a:buSzPct val="145000"/>
              <a:buChar char="•"/>
              <a:defRPr b="0" sz="2600"/>
            </a:pPr>
            <a:r>
              <a:t>heavily weight one flux surface for QHS</a:t>
            </a:r>
          </a:p>
          <a:p>
            <a:pPr lvl="1" marL="777875" indent="-333375" algn="l">
              <a:buSzPct val="145000"/>
              <a:buChar char="•"/>
              <a:defRPr b="0" sz="2600"/>
            </a:pPr>
            <a:r>
              <a:t>set SIGMA_HELICITY = -10</a:t>
            </a:r>
            <a:r>
              <a:rPr baseline="31999"/>
              <a:t>30 </a:t>
            </a:r>
            <a:r>
              <a:t>on all flux surfaces except one where SIGMA_HELICITY = 10</a:t>
            </a:r>
            <a:r>
              <a:rPr baseline="31999"/>
              <a:t>-4</a:t>
            </a:r>
            <a:r>
              <a:t> </a:t>
            </a:r>
          </a:p>
          <a:p>
            <a:pPr lvl="1" marL="777875" indent="-333375" algn="l">
              <a:buSzPct val="145000"/>
              <a:buChar char="•"/>
              <a:defRPr b="0" sz="2600"/>
            </a:pPr>
            <a:r>
              <a:t>vary the surface that is heavily weighted</a:t>
            </a:r>
          </a:p>
          <a:p>
            <a:pPr lvl="1" marL="777875" indent="-333375" algn="l">
              <a:buSzPct val="145000"/>
              <a:buChar char="•"/>
              <a:defRPr b="0" sz="2600"/>
            </a:pPr>
            <a:r>
              <a:t>runs labeled by the surface at which QHS is heavily weighted</a:t>
            </a:r>
          </a:p>
          <a:p>
            <a:pPr algn="l">
              <a:defRPr b="0" sz="2600"/>
            </a:pPr>
          </a:p>
          <a:p>
            <a:pPr marL="333375" indent="-333375" algn="l">
              <a:buSzPct val="145000"/>
              <a:buChar char="•"/>
              <a:defRPr b="0" sz="2600"/>
            </a:pPr>
            <a:r>
              <a:t>also optimize for NEO, but at a lower rate than QHS</a:t>
            </a:r>
          </a:p>
          <a:p>
            <a:pPr lvl="1" marL="777875" indent="-333375" algn="l">
              <a:buSzPct val="145000"/>
              <a:buChar char="•"/>
              <a:defRPr b="0" sz="2600"/>
            </a:pPr>
            <a:r>
              <a:t>weights and sigma values fixed for all runs</a:t>
            </a:r>
          </a:p>
          <a:p>
            <a:pPr lvl="1" marL="777875" indent="-333375" algn="l">
              <a:buSzPct val="145000"/>
              <a:buChar char="•"/>
              <a:defRPr b="0" sz="2600"/>
            </a:pPr>
            <a:r>
              <a:t>only see significant impact on runs optimizing QHS at edge (about 1/2 to 1/3 contribution compared to QHS) </a:t>
            </a:r>
          </a:p>
          <a:p>
            <a:pPr marL="333375" indent="-333375" algn="l">
              <a:buSzPct val="145000"/>
              <a:buChar char="•"/>
              <a:defRPr b="0" sz="2600"/>
            </a:pPr>
          </a:p>
          <a:p>
            <a:pPr marL="333375" indent="-333375" algn="l">
              <a:buSzPct val="145000"/>
              <a:buChar char="•"/>
              <a:defRPr b="0" sz="2600"/>
            </a:pPr>
            <a:r>
              <a:t>keep ASPECT fixed at 6.7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qh_individualfs_sig4_ftol11.png" descr="qh_individualfs_sig4_ftol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800" y="946202"/>
            <a:ext cx="13716000" cy="7315201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optimizing qhs46 configuration for QHS"/>
          <p:cNvSpPr/>
          <p:nvPr/>
        </p:nvSpPr>
        <p:spPr>
          <a:xfrm>
            <a:off x="-63500" y="-152400"/>
            <a:ext cx="13131800" cy="1507679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>
              <a:defRPr sz="2200"/>
            </a:pPr>
            <a:r>
              <a:rPr sz="3200"/>
              <a:t>optimizing qhs46 configuration for QHS</a:t>
            </a:r>
          </a:p>
        </p:txBody>
      </p:sp>
      <p:sp>
        <p:nvSpPr>
          <p:cNvPr id="130" name="darkest curves are optimized closer to core of plasma, brightest curves are optimization at outer surfaces"/>
          <p:cNvSpPr txBox="1"/>
          <p:nvPr/>
        </p:nvSpPr>
        <p:spPr>
          <a:xfrm>
            <a:off x="792261" y="8069122"/>
            <a:ext cx="11420278" cy="1311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33375" indent="-333375" algn="l">
              <a:buSzPct val="145000"/>
              <a:buChar char="•"/>
              <a:defRPr b="0" sz="2600"/>
            </a:lvl1pPr>
          </a:lstStyle>
          <a:p>
            <a:pPr/>
            <a:r>
              <a:t>darkest curves are optimized closer to core of plasma, brightest curves are optimization at outer surfaces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loser look at several of these runs vs ATEN: iota"/>
          <p:cNvSpPr/>
          <p:nvPr/>
        </p:nvSpPr>
        <p:spPr>
          <a:xfrm>
            <a:off x="-63500" y="-152400"/>
            <a:ext cx="13131800" cy="1507679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closer look at several of these runs vs ATEN: iota</a:t>
            </a:r>
          </a:p>
        </p:txBody>
      </p:sp>
      <p:sp>
        <p:nvSpPr>
          <p:cNvPr id="133" name="iota not optimized - does not change much with QS optimization"/>
          <p:cNvSpPr txBox="1"/>
          <p:nvPr/>
        </p:nvSpPr>
        <p:spPr>
          <a:xfrm>
            <a:off x="1112624" y="7319408"/>
            <a:ext cx="9992152" cy="498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61156" indent="-361156" algn="l">
              <a:buSzPct val="145000"/>
              <a:buChar char="•"/>
              <a:defRPr b="0" sz="2600"/>
            </a:lvl1pPr>
          </a:lstStyle>
          <a:p>
            <a:pPr/>
            <a:r>
              <a:t>iota not optimized - does not change much with QS optimization</a:t>
            </a:r>
          </a:p>
        </p:txBody>
      </p:sp>
      <p:pic>
        <p:nvPicPr>
          <p:cNvPr id="134" name="qh_severalfs_sig4_ftol11.png" descr="qh_severalfs_sig4_ftol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958" y="1890103"/>
            <a:ext cx="6429328" cy="48219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iota_severalfs.png" descr="iota_severalf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67412" y="1890103"/>
            <a:ext cx="6429328" cy="48219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loser look at several of these runs vs ATEN: flux surfaces"/>
          <p:cNvSpPr/>
          <p:nvPr/>
        </p:nvSpPr>
        <p:spPr>
          <a:xfrm>
            <a:off x="-63500" y="-152400"/>
            <a:ext cx="13131800" cy="1507679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closer look at several of these runs vs ATEN: flux surfaces</a:t>
            </a:r>
          </a:p>
        </p:txBody>
      </p:sp>
      <p:pic>
        <p:nvPicPr>
          <p:cNvPr id="138" name="qh_severalfs_sig4_ftol11.png" descr="qh_severalfs_sig4_ftol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958" y="1890103"/>
            <a:ext cx="6429328" cy="48219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flux_severalfs.png" descr="flux_severalf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19923" y="1890103"/>
            <a:ext cx="6429327" cy="4821996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flux surface shape not strongly affected…"/>
          <p:cNvSpPr txBox="1"/>
          <p:nvPr/>
        </p:nvSpPr>
        <p:spPr>
          <a:xfrm>
            <a:off x="2008063" y="7246923"/>
            <a:ext cx="9227078" cy="905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61156" indent="-361156" algn="l">
              <a:buSzPct val="145000"/>
              <a:buChar char="•"/>
              <a:defRPr b="0" sz="2600"/>
            </a:pPr>
            <a:r>
              <a:t>flux surface shape not strongly affected</a:t>
            </a:r>
          </a:p>
          <a:p>
            <a:pPr marL="361156" indent="-361156" algn="l">
              <a:buSzPct val="145000"/>
              <a:buChar char="•"/>
              <a:defRPr b="0" sz="2600"/>
            </a:pPr>
            <a:r>
              <a:t>takeaway: QHS profile sensitive to small boundary changes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loser look at several of these runs vs ATEN: neoclassical transport"/>
          <p:cNvSpPr/>
          <p:nvPr/>
        </p:nvSpPr>
        <p:spPr>
          <a:xfrm>
            <a:off x="-63500" y="-152400"/>
            <a:ext cx="13131800" cy="1507679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closer look at several of these runs vs ATEN: neoclassical transport</a:t>
            </a:r>
          </a:p>
        </p:txBody>
      </p:sp>
      <p:pic>
        <p:nvPicPr>
          <p:cNvPr id="143" name="qh_severalfs_sig4_ftol11.png" descr="qh_severalfs_sig4_ftol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958" y="1890103"/>
            <a:ext cx="6429328" cy="48219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neoclassical_severalfs_ATEN.png" descr="neoclassical_severalfs_ATE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73463" y="1890103"/>
            <a:ext cx="6429330" cy="4821996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it appears that optimizing core surfaces for QHS results in considerably better neoclassical transport than optimizing outer flux surfaces…"/>
          <p:cNvSpPr txBox="1"/>
          <p:nvPr/>
        </p:nvSpPr>
        <p:spPr>
          <a:xfrm>
            <a:off x="690235" y="7205522"/>
            <a:ext cx="12027834" cy="1311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61156" indent="-361156" algn="l">
              <a:buSzPct val="145000"/>
              <a:buChar char="•"/>
              <a:defRPr b="0" sz="2600"/>
            </a:pPr>
            <a:r>
              <a:t>it appears that optimizing core surfaces for QHS results in considerably better neoclassical transport than optimizing outer flux surfaces</a:t>
            </a:r>
          </a:p>
          <a:p>
            <a:pPr marL="361156" indent="-361156" algn="l">
              <a:buSzPct val="145000"/>
              <a:buChar char="•"/>
              <a:defRPr b="0" sz="2600"/>
            </a:pPr>
            <a:r>
              <a:t>best configuration nearly equivalent to ATEN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loser look at several of these runs: magnetic field strength"/>
          <p:cNvSpPr/>
          <p:nvPr/>
        </p:nvSpPr>
        <p:spPr>
          <a:xfrm>
            <a:off x="-63500" y="-152400"/>
            <a:ext cx="13131800" cy="1507679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closer look at several of these runs: magnetic field strength</a:t>
            </a:r>
          </a:p>
        </p:txBody>
      </p:sp>
      <p:sp>
        <p:nvSpPr>
          <p:cNvPr id="148" name="orange curve is optimized for QHS at s=0.2, purple curve is optimized for QHS at s=0.8…"/>
          <p:cNvSpPr txBox="1"/>
          <p:nvPr/>
        </p:nvSpPr>
        <p:spPr>
          <a:xfrm>
            <a:off x="630988" y="6602992"/>
            <a:ext cx="11742824" cy="2937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61156" indent="-361156" algn="l">
              <a:buSzPct val="145000"/>
              <a:buChar char="•"/>
              <a:defRPr b="0" sz="2600"/>
            </a:pPr>
            <a:r>
              <a:t>orange curve is optimized for QHS at s=0.2, purple curve is optimized for QHS at s=0.8</a:t>
            </a:r>
          </a:p>
          <a:p>
            <a:pPr marL="361156" indent="-361156" algn="l">
              <a:buSzPct val="145000"/>
              <a:buChar char="•"/>
              <a:defRPr b="0" sz="2600"/>
            </a:pPr>
            <a:r>
              <a:t>left plot shows |B| on a field line at s=0.2</a:t>
            </a:r>
          </a:p>
          <a:p>
            <a:pPr marL="361156" indent="-361156" algn="l">
              <a:buSzPct val="145000"/>
              <a:buChar char="•"/>
              <a:defRPr b="0" sz="2600"/>
            </a:pPr>
            <a:r>
              <a:t>right plot shows |B| on field line at s=0.8</a:t>
            </a:r>
          </a:p>
          <a:p>
            <a:pPr marL="361156" indent="-361156" algn="l">
              <a:buSzPct val="145000"/>
              <a:buChar char="•"/>
              <a:defRPr b="0" sz="2600"/>
            </a:pPr>
            <a:r>
              <a:t>takeaway: core optimized |B| profile looks good near core, not as good further out; outer optimized |B| looks fairly poor in both core and further out</a:t>
            </a:r>
          </a:p>
        </p:txBody>
      </p:sp>
      <p:pic>
        <p:nvPicPr>
          <p:cNvPr id="149" name="modb_pt2_twofs28.png" descr="modb_pt2_twofs2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1537" y="1533896"/>
            <a:ext cx="6822911" cy="51171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modb_pt8_twofs28.png" descr="modb_pt8_twofs2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53426" y="1533896"/>
            <a:ext cx="6822911" cy="51171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optimization runs for QHS on multiple flux surfaces"/>
          <p:cNvSpPr/>
          <p:nvPr/>
        </p:nvSpPr>
        <p:spPr>
          <a:xfrm>
            <a:off x="-63500" y="-152400"/>
            <a:ext cx="13131800" cy="1507679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>
              <a:defRPr sz="2200"/>
            </a:pPr>
            <a:r>
              <a:rPr sz="3200"/>
              <a:t>optimization runs for QHS on multiple flux surfaces</a:t>
            </a:r>
          </a:p>
        </p:txBody>
      </p:sp>
      <p:sp>
        <p:nvSpPr>
          <p:cNvPr id="153" name="did a series of runs targeting multiple flux surfaces with different weighting on each surface…"/>
          <p:cNvSpPr txBox="1"/>
          <p:nvPr/>
        </p:nvSpPr>
        <p:spPr>
          <a:xfrm>
            <a:off x="1669037" y="1655622"/>
            <a:ext cx="9666726" cy="8626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33375" indent="-333375" algn="l">
              <a:buSzPct val="145000"/>
              <a:buChar char="•"/>
              <a:defRPr b="0" sz="2600"/>
            </a:pPr>
            <a:r>
              <a:t>did a series of runs targeting multiple flux surfaces with different weighting on each surface</a:t>
            </a:r>
          </a:p>
          <a:p>
            <a:pPr algn="l">
              <a:defRPr b="0" sz="2600"/>
            </a:pPr>
          </a:p>
          <a:p>
            <a:pPr marL="333375" indent="-333375" algn="l">
              <a:buSzPct val="145000"/>
              <a:buChar char="•"/>
              <a:defRPr b="0" sz="2600"/>
            </a:pPr>
            <a:r>
              <a:t>keep ASPECT fixed at 6.7</a:t>
            </a:r>
          </a:p>
          <a:p>
            <a:pPr algn="l">
              <a:defRPr b="0" sz="2600"/>
            </a:pPr>
          </a:p>
          <a:p>
            <a:pPr marL="361156" indent="-361156" algn="l">
              <a:buSzPct val="145000"/>
              <a:buChar char="•"/>
              <a:defRPr b="0" sz="2600"/>
            </a:pPr>
            <a:r>
              <a:t>Case I: QHS weighted highly at </a:t>
            </a:r>
          </a:p>
          <a:p>
            <a:pPr lvl="1" marL="805656" indent="-361156" algn="l">
              <a:buSzPct val="145000"/>
              <a:buChar char="•"/>
              <a:defRPr b="0" sz="2600"/>
            </a:pPr>
            <a:r>
              <a:t>s = 0.03, relative weight 100</a:t>
            </a:r>
          </a:p>
          <a:p>
            <a:pPr lvl="1" marL="805656" indent="-361156" algn="l">
              <a:buSzPct val="145000"/>
              <a:buChar char="•"/>
              <a:defRPr b="0" sz="2600"/>
            </a:pPr>
            <a:r>
              <a:t>s=0.08, relative weight 100</a:t>
            </a:r>
          </a:p>
          <a:p>
            <a:pPr lvl="1" marL="805656" indent="-361156" algn="l">
              <a:buSzPct val="145000"/>
              <a:buChar char="•"/>
              <a:defRPr b="0" sz="2600"/>
            </a:pPr>
            <a:r>
              <a:t>s=0.12, relative weight 1</a:t>
            </a:r>
          </a:p>
          <a:p>
            <a:pPr lvl="1" marL="805656" indent="-361156" algn="l">
              <a:buSzPct val="145000"/>
              <a:buChar char="•"/>
              <a:defRPr b="0" sz="2600"/>
            </a:pPr>
            <a:r>
              <a:t>s=0.16, relative weight 1</a:t>
            </a:r>
          </a:p>
          <a:p>
            <a:pPr lvl="1" marL="805656" indent="-361156" algn="l">
              <a:buSzPct val="145000"/>
              <a:buChar char="•"/>
              <a:defRPr b="0" sz="2600"/>
            </a:pPr>
            <a:r>
              <a:t>s=0.58, relative weight 1000</a:t>
            </a:r>
          </a:p>
          <a:p>
            <a:pPr algn="l">
              <a:defRPr b="0" sz="2600"/>
            </a:pPr>
          </a:p>
          <a:p>
            <a:pPr marL="361156" indent="-361156" algn="l">
              <a:buSzPct val="145000"/>
              <a:buChar char="•"/>
              <a:defRPr b="0" sz="2600"/>
            </a:pPr>
            <a:r>
              <a:t>Case II: QHS weighted highly at </a:t>
            </a:r>
          </a:p>
          <a:p>
            <a:pPr lvl="1" marL="805656" indent="-361156" algn="l">
              <a:buSzPct val="145000"/>
              <a:buChar char="•"/>
              <a:defRPr b="0" sz="2600"/>
            </a:pPr>
            <a:r>
              <a:t>s = 0.03, relative weight 100</a:t>
            </a:r>
          </a:p>
          <a:p>
            <a:pPr lvl="1" marL="805656" indent="-361156" algn="l">
              <a:buSzPct val="145000"/>
              <a:buChar char="•"/>
              <a:defRPr b="0" sz="2600"/>
            </a:pPr>
            <a:r>
              <a:t>s=0.08, relative weight 100</a:t>
            </a:r>
          </a:p>
          <a:p>
            <a:pPr lvl="1" marL="805656" indent="-361156" algn="l">
              <a:buSzPct val="145000"/>
              <a:buChar char="•"/>
              <a:defRPr b="0" sz="2600"/>
            </a:pPr>
            <a:r>
              <a:t>s=0.12, relative weight 1</a:t>
            </a:r>
          </a:p>
          <a:p>
            <a:pPr lvl="1" marL="805656" indent="-361156" algn="l">
              <a:buSzPct val="145000"/>
              <a:buChar char="•"/>
              <a:defRPr b="0" sz="2600"/>
            </a:pPr>
            <a:r>
              <a:t>s=0.16, relative weight 1</a:t>
            </a:r>
          </a:p>
          <a:p>
            <a:pPr lvl="1" marL="805656" indent="-361156" algn="l">
              <a:buSzPct val="145000"/>
              <a:buChar char="•"/>
              <a:defRPr b="0" sz="2600"/>
            </a:pPr>
            <a:r>
              <a:t>s=0.65, relative weight 1000</a:t>
            </a:r>
          </a:p>
          <a:p>
            <a:pPr algn="l">
              <a:defRPr b="0" sz="2600"/>
            </a:pPr>
          </a:p>
          <a:p>
            <a:pPr algn="l">
              <a:defRPr b="0" sz="26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optimizing QHS on multiple flux surfaces"/>
          <p:cNvSpPr/>
          <p:nvPr/>
        </p:nvSpPr>
        <p:spPr>
          <a:xfrm>
            <a:off x="-63500" y="-152400"/>
            <a:ext cx="13131800" cy="1507679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optimizing QHS on multiple flux surfaces</a:t>
            </a:r>
          </a:p>
        </p:txBody>
      </p:sp>
      <p:sp>
        <p:nvSpPr>
          <p:cNvPr id="156" name="similar if not better QS is achievable through educated guess approach…"/>
          <p:cNvSpPr txBox="1"/>
          <p:nvPr/>
        </p:nvSpPr>
        <p:spPr>
          <a:xfrm>
            <a:off x="810120" y="7412023"/>
            <a:ext cx="11384559" cy="1311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61156" indent="-361156" algn="l">
              <a:buSzPct val="145000"/>
              <a:buChar char="•"/>
              <a:defRPr b="0" sz="2600"/>
            </a:pPr>
            <a:r>
              <a:t>similar if not better QS is achievable through educated guess approach</a:t>
            </a:r>
          </a:p>
          <a:p>
            <a:pPr marL="361156" indent="-361156" algn="l">
              <a:buSzPct val="145000"/>
              <a:buChar char="•"/>
              <a:defRPr b="0" sz="2600"/>
            </a:pPr>
            <a:r>
              <a:t>downside is that there are many options for different weightings and there is no clear path for efficiently exploring parameter space</a:t>
            </a:r>
          </a:p>
        </p:txBody>
      </p:sp>
      <p:pic>
        <p:nvPicPr>
          <p:cNvPr id="157" name="qh_multtarget_withcomparison.png" descr="qh_multtarget_withcompariso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504" y="1692827"/>
            <a:ext cx="6633663" cy="49752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neoclassical_multfs_ATEN.png" descr="neoclassical_multfs_ATE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52633" y="1692827"/>
            <a:ext cx="6633663" cy="49752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ideas for next steps"/>
          <p:cNvSpPr/>
          <p:nvPr/>
        </p:nvSpPr>
        <p:spPr>
          <a:xfrm>
            <a:off x="-63500" y="-152400"/>
            <a:ext cx="13131800" cy="1507679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>
              <a:defRPr sz="2200"/>
            </a:pPr>
            <a:r>
              <a:rPr sz="3200"/>
              <a:t>ideas for next steps</a:t>
            </a:r>
          </a:p>
        </p:txBody>
      </p:sp>
      <p:sp>
        <p:nvSpPr>
          <p:cNvPr id="161" name="further analysis of QHS data set…"/>
          <p:cNvSpPr txBox="1"/>
          <p:nvPr/>
        </p:nvSpPr>
        <p:spPr>
          <a:xfrm>
            <a:off x="1019948" y="2646222"/>
            <a:ext cx="10964904" cy="5375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33375" indent="-333375" algn="l">
              <a:buSzPct val="145000"/>
              <a:buChar char="•"/>
              <a:defRPr b="0" sz="2600"/>
            </a:pPr>
            <a:r>
              <a:t>further analysis of QHS data set</a:t>
            </a:r>
          </a:p>
          <a:p>
            <a:pPr marL="333375" indent="-333375" algn="l">
              <a:buSzPct val="145000"/>
              <a:buChar char="•"/>
              <a:defRPr b="0" sz="2600"/>
            </a:pPr>
          </a:p>
          <a:p>
            <a:pPr marL="333375" indent="-333375" algn="l">
              <a:buSzPct val="145000"/>
              <a:buChar char="•"/>
              <a:defRPr b="0" sz="2600"/>
            </a:pPr>
            <a:r>
              <a:t>include additional parameters in optimization</a:t>
            </a:r>
          </a:p>
          <a:p>
            <a:pPr algn="l">
              <a:defRPr b="0" sz="2600"/>
            </a:pPr>
          </a:p>
          <a:p>
            <a:pPr lvl="1" marL="777875" indent="-333375" algn="l">
              <a:buSzPct val="145000"/>
              <a:buChar char="•"/>
              <a:defRPr b="0" sz="2600"/>
            </a:pPr>
            <a:r>
              <a:t>set a specified iota profile (already have started some work on this)</a:t>
            </a:r>
          </a:p>
          <a:p>
            <a:pPr lvl="1" marL="777875" indent="-333375" algn="l">
              <a:buSzPct val="145000"/>
              <a:buChar char="•"/>
              <a:defRPr b="0" sz="2600"/>
            </a:pPr>
          </a:p>
          <a:p>
            <a:pPr lvl="1" marL="777875" indent="-333375" algn="l">
              <a:buSzPct val="145000"/>
              <a:buChar char="•"/>
              <a:defRPr b="0" sz="2600"/>
            </a:pPr>
            <a:r>
              <a:t>REGCOIL metric</a:t>
            </a:r>
          </a:p>
          <a:p>
            <a:pPr lvl="1" marL="777875" indent="-333375" algn="l">
              <a:buSzPct val="145000"/>
              <a:buChar char="•"/>
              <a:defRPr b="0" sz="2600"/>
            </a:pPr>
          </a:p>
          <a:p>
            <a:pPr lvl="1" marL="777875" indent="-333375" algn="l">
              <a:buSzPct val="145000"/>
              <a:buChar char="•"/>
              <a:defRPr b="0" sz="2600"/>
            </a:pPr>
            <a:r>
              <a:t>second principal curvature metric</a:t>
            </a:r>
          </a:p>
          <a:p>
            <a:pPr algn="l">
              <a:defRPr b="0" sz="2600"/>
            </a:pPr>
          </a:p>
          <a:p>
            <a:pPr marL="333375" indent="-333375" algn="l">
              <a:buSzPct val="145000"/>
              <a:buChar char="•"/>
              <a:defRPr b="0" sz="2600"/>
            </a:pPr>
            <a:r>
              <a:t>optimize from constructed boundary surface using Landreman’s direct construction method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